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96" r:id="rId5"/>
  </p:sldMasterIdLst>
  <p:notesMasterIdLst>
    <p:notesMasterId r:id="rId25"/>
  </p:notesMasterIdLst>
  <p:sldIdLst>
    <p:sldId id="2147478247" r:id="rId6"/>
    <p:sldId id="2147478274" r:id="rId7"/>
    <p:sldId id="2147478249" r:id="rId8"/>
    <p:sldId id="2147478250" r:id="rId9"/>
    <p:sldId id="2147478251" r:id="rId10"/>
    <p:sldId id="2147478275" r:id="rId11"/>
    <p:sldId id="2147478276" r:id="rId12"/>
    <p:sldId id="2147478277" r:id="rId13"/>
    <p:sldId id="2147478278" r:id="rId14"/>
    <p:sldId id="2147478279" r:id="rId15"/>
    <p:sldId id="2147478280" r:id="rId16"/>
    <p:sldId id="2147478281" r:id="rId17"/>
    <p:sldId id="2147478282" r:id="rId18"/>
    <p:sldId id="2147478283" r:id="rId19"/>
    <p:sldId id="2147478284" r:id="rId20"/>
    <p:sldId id="2147478285" r:id="rId21"/>
    <p:sldId id="2147478286" r:id="rId22"/>
    <p:sldId id="2147478287" r:id="rId23"/>
    <p:sldId id="2147478288" r:id="rId24"/>
  </p:sldIdLst>
  <p:sldSz cx="18288000" cy="10287000"/>
  <p:notesSz cx="6858000" cy="9144000"/>
  <p:embeddedFontLst>
    <p:embeddedFont>
      <p:font typeface="Abadi" panose="020B0604020104020204" pitchFamily="34" charset="0"/>
      <p:regular r:id="rId26"/>
      <p:bold r:id="rId27"/>
      <p:italic r:id="rId28"/>
      <p:boldItalic r:id="rId29"/>
    </p:embeddedFont>
    <p:embeddedFont>
      <p:font typeface="Aileron Heavy" panose="020B0604020202020204" charset="0"/>
      <p:regular r:id="rId30"/>
    </p:embeddedFont>
    <p:embeddedFont>
      <p:font typeface="Akzidenz-Grotesk Bold" panose="020B0604020202020204" charset="0"/>
      <p:regular r:id="rId31"/>
    </p:embeddedFont>
    <p:embeddedFont>
      <p:font typeface="Akzidenz-Grotesk Bold Italics" panose="020B0604020202020204" charset="0"/>
      <p:regular r:id="rId32"/>
      <p:bold r:id="rId33"/>
      <p:italic r:id="rId34"/>
      <p:boldItalic r:id="rId35"/>
    </p:embeddedFont>
    <p:embeddedFont>
      <p:font typeface="Akzidenz-Grotesk Heavy" panose="020B0604020202020204" charset="0"/>
      <p:regular r:id="rId36"/>
      <p:bold r:id="rId37"/>
    </p:embeddedFont>
    <p:embeddedFont>
      <p:font typeface="Aptos Bold" panose="020B00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08C"/>
    <a:srgbClr val="3027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7" d="100"/>
          <a:sy n="47" d="100"/>
        </p:scale>
        <p:origin x="5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a Dunphy" userId="09d12d69-3e99-46e3-99e9-accaaa0ce3ae" providerId="ADAL" clId="{F2A4C8F1-3C6C-4D54-8FD1-B8243DB25C65}"/>
    <pc:docChg chg="delSld delMainMaster">
      <pc:chgData name="Olivia Dunphy" userId="09d12d69-3e99-46e3-99e9-accaaa0ce3ae" providerId="ADAL" clId="{F2A4C8F1-3C6C-4D54-8FD1-B8243DB25C65}" dt="2026-09-24T14:52:54.594" v="69" actId="47"/>
      <pc:docMkLst>
        <pc:docMk/>
      </pc:docMkLst>
      <pc:sldChg chg="del">
        <pc:chgData name="Olivia Dunphy" userId="09d12d69-3e99-46e3-99e9-accaaa0ce3ae" providerId="ADAL" clId="{F2A4C8F1-3C6C-4D54-8FD1-B8243DB25C65}" dt="2026-09-24T14:52:46.845" v="37" actId="47"/>
        <pc:sldMkLst>
          <pc:docMk/>
          <pc:sldMk cId="0" sldId="258"/>
        </pc:sldMkLst>
      </pc:sldChg>
      <pc:sldChg chg="del">
        <pc:chgData name="Olivia Dunphy" userId="09d12d69-3e99-46e3-99e9-accaaa0ce3ae" providerId="ADAL" clId="{F2A4C8F1-3C6C-4D54-8FD1-B8243DB25C65}" dt="2026-09-24T14:52:47.362" v="40" actId="47"/>
        <pc:sldMkLst>
          <pc:docMk/>
          <pc:sldMk cId="0" sldId="261"/>
        </pc:sldMkLst>
      </pc:sldChg>
      <pc:sldChg chg="del">
        <pc:chgData name="Olivia Dunphy" userId="09d12d69-3e99-46e3-99e9-accaaa0ce3ae" providerId="ADAL" clId="{F2A4C8F1-3C6C-4D54-8FD1-B8243DB25C65}" dt="2026-09-24T14:52:47.476" v="41" actId="47"/>
        <pc:sldMkLst>
          <pc:docMk/>
          <pc:sldMk cId="0" sldId="262"/>
        </pc:sldMkLst>
      </pc:sldChg>
      <pc:sldChg chg="del">
        <pc:chgData name="Olivia Dunphy" userId="09d12d69-3e99-46e3-99e9-accaaa0ce3ae" providerId="ADAL" clId="{F2A4C8F1-3C6C-4D54-8FD1-B8243DB25C65}" dt="2026-09-24T14:52:47.972" v="43" actId="47"/>
        <pc:sldMkLst>
          <pc:docMk/>
          <pc:sldMk cId="0" sldId="264"/>
        </pc:sldMkLst>
      </pc:sldChg>
      <pc:sldChg chg="del">
        <pc:chgData name="Olivia Dunphy" userId="09d12d69-3e99-46e3-99e9-accaaa0ce3ae" providerId="ADAL" clId="{F2A4C8F1-3C6C-4D54-8FD1-B8243DB25C65}" dt="2026-09-24T14:52:40.606" v="8" actId="47"/>
        <pc:sldMkLst>
          <pc:docMk/>
          <pc:sldMk cId="0" sldId="265"/>
        </pc:sldMkLst>
      </pc:sldChg>
      <pc:sldChg chg="del">
        <pc:chgData name="Olivia Dunphy" userId="09d12d69-3e99-46e3-99e9-accaaa0ce3ae" providerId="ADAL" clId="{F2A4C8F1-3C6C-4D54-8FD1-B8243DB25C65}" dt="2026-09-24T14:52:48.405" v="45" actId="47"/>
        <pc:sldMkLst>
          <pc:docMk/>
          <pc:sldMk cId="0" sldId="266"/>
        </pc:sldMkLst>
      </pc:sldChg>
      <pc:sldChg chg="del">
        <pc:chgData name="Olivia Dunphy" userId="09d12d69-3e99-46e3-99e9-accaaa0ce3ae" providerId="ADAL" clId="{F2A4C8F1-3C6C-4D54-8FD1-B8243DB25C65}" dt="2026-09-24T14:52:48.619" v="46" actId="47"/>
        <pc:sldMkLst>
          <pc:docMk/>
          <pc:sldMk cId="0" sldId="267"/>
        </pc:sldMkLst>
      </pc:sldChg>
      <pc:sldChg chg="del">
        <pc:chgData name="Olivia Dunphy" userId="09d12d69-3e99-46e3-99e9-accaaa0ce3ae" providerId="ADAL" clId="{F2A4C8F1-3C6C-4D54-8FD1-B8243DB25C65}" dt="2026-09-24T14:52:48.708" v="47" actId="47"/>
        <pc:sldMkLst>
          <pc:docMk/>
          <pc:sldMk cId="0" sldId="268"/>
        </pc:sldMkLst>
      </pc:sldChg>
      <pc:sldChg chg="del">
        <pc:chgData name="Olivia Dunphy" userId="09d12d69-3e99-46e3-99e9-accaaa0ce3ae" providerId="ADAL" clId="{F2A4C8F1-3C6C-4D54-8FD1-B8243DB25C65}" dt="2026-09-24T14:52:48.849" v="48" actId="47"/>
        <pc:sldMkLst>
          <pc:docMk/>
          <pc:sldMk cId="0" sldId="269"/>
        </pc:sldMkLst>
      </pc:sldChg>
      <pc:sldChg chg="del">
        <pc:chgData name="Olivia Dunphy" userId="09d12d69-3e99-46e3-99e9-accaaa0ce3ae" providerId="ADAL" clId="{F2A4C8F1-3C6C-4D54-8FD1-B8243DB25C65}" dt="2026-09-24T14:52:48.986" v="49" actId="47"/>
        <pc:sldMkLst>
          <pc:docMk/>
          <pc:sldMk cId="0" sldId="270"/>
        </pc:sldMkLst>
      </pc:sldChg>
      <pc:sldChg chg="del">
        <pc:chgData name="Olivia Dunphy" userId="09d12d69-3e99-46e3-99e9-accaaa0ce3ae" providerId="ADAL" clId="{F2A4C8F1-3C6C-4D54-8FD1-B8243DB25C65}" dt="2026-09-24T14:52:49.161" v="50" actId="47"/>
        <pc:sldMkLst>
          <pc:docMk/>
          <pc:sldMk cId="0" sldId="271"/>
        </pc:sldMkLst>
      </pc:sldChg>
      <pc:sldChg chg="del">
        <pc:chgData name="Olivia Dunphy" userId="09d12d69-3e99-46e3-99e9-accaaa0ce3ae" providerId="ADAL" clId="{F2A4C8F1-3C6C-4D54-8FD1-B8243DB25C65}" dt="2026-09-24T14:52:49.264" v="51" actId="47"/>
        <pc:sldMkLst>
          <pc:docMk/>
          <pc:sldMk cId="0" sldId="272"/>
        </pc:sldMkLst>
      </pc:sldChg>
      <pc:sldChg chg="del">
        <pc:chgData name="Olivia Dunphy" userId="09d12d69-3e99-46e3-99e9-accaaa0ce3ae" providerId="ADAL" clId="{F2A4C8F1-3C6C-4D54-8FD1-B8243DB25C65}" dt="2026-09-24T14:52:49.418" v="52" actId="47"/>
        <pc:sldMkLst>
          <pc:docMk/>
          <pc:sldMk cId="0" sldId="273"/>
        </pc:sldMkLst>
      </pc:sldChg>
      <pc:sldChg chg="del">
        <pc:chgData name="Olivia Dunphy" userId="09d12d69-3e99-46e3-99e9-accaaa0ce3ae" providerId="ADAL" clId="{F2A4C8F1-3C6C-4D54-8FD1-B8243DB25C65}" dt="2026-09-24T14:52:49.575" v="53" actId="47"/>
        <pc:sldMkLst>
          <pc:docMk/>
          <pc:sldMk cId="0" sldId="274"/>
        </pc:sldMkLst>
      </pc:sldChg>
      <pc:sldChg chg="del">
        <pc:chgData name="Olivia Dunphy" userId="09d12d69-3e99-46e3-99e9-accaaa0ce3ae" providerId="ADAL" clId="{F2A4C8F1-3C6C-4D54-8FD1-B8243DB25C65}" dt="2026-09-24T14:52:51.029" v="62" actId="47"/>
        <pc:sldMkLst>
          <pc:docMk/>
          <pc:sldMk cId="0" sldId="283"/>
        </pc:sldMkLst>
      </pc:sldChg>
      <pc:sldChg chg="del">
        <pc:chgData name="Olivia Dunphy" userId="09d12d69-3e99-46e3-99e9-accaaa0ce3ae" providerId="ADAL" clId="{F2A4C8F1-3C6C-4D54-8FD1-B8243DB25C65}" dt="2026-09-24T14:52:35.051" v="0" actId="47"/>
        <pc:sldMkLst>
          <pc:docMk/>
          <pc:sldMk cId="0" sldId="284"/>
        </pc:sldMkLst>
      </pc:sldChg>
      <pc:sldChg chg="del">
        <pc:chgData name="Olivia Dunphy" userId="09d12d69-3e99-46e3-99e9-accaaa0ce3ae" providerId="ADAL" clId="{F2A4C8F1-3C6C-4D54-8FD1-B8243DB25C65}" dt="2026-09-24T14:52:41.217" v="10" actId="47"/>
        <pc:sldMkLst>
          <pc:docMk/>
          <pc:sldMk cId="2380673300" sldId="289"/>
        </pc:sldMkLst>
      </pc:sldChg>
      <pc:sldChg chg="del">
        <pc:chgData name="Olivia Dunphy" userId="09d12d69-3e99-46e3-99e9-accaaa0ce3ae" providerId="ADAL" clId="{F2A4C8F1-3C6C-4D54-8FD1-B8243DB25C65}" dt="2026-09-24T14:52:43.570" v="20" actId="47"/>
        <pc:sldMkLst>
          <pc:docMk/>
          <pc:sldMk cId="2019229418" sldId="292"/>
        </pc:sldMkLst>
      </pc:sldChg>
      <pc:sldChg chg="del">
        <pc:chgData name="Olivia Dunphy" userId="09d12d69-3e99-46e3-99e9-accaaa0ce3ae" providerId="ADAL" clId="{F2A4C8F1-3C6C-4D54-8FD1-B8243DB25C65}" dt="2026-09-24T14:52:43.129" v="18" actId="47"/>
        <pc:sldMkLst>
          <pc:docMk/>
          <pc:sldMk cId="1801737894" sldId="300"/>
        </pc:sldMkLst>
      </pc:sldChg>
      <pc:sldChg chg="del">
        <pc:chgData name="Olivia Dunphy" userId="09d12d69-3e99-46e3-99e9-accaaa0ce3ae" providerId="ADAL" clId="{F2A4C8F1-3C6C-4D54-8FD1-B8243DB25C65}" dt="2026-09-24T14:52:41.467" v="11" actId="47"/>
        <pc:sldMkLst>
          <pc:docMk/>
          <pc:sldMk cId="2452636666" sldId="307"/>
        </pc:sldMkLst>
      </pc:sldChg>
      <pc:sldChg chg="del">
        <pc:chgData name="Olivia Dunphy" userId="09d12d69-3e99-46e3-99e9-accaaa0ce3ae" providerId="ADAL" clId="{F2A4C8F1-3C6C-4D54-8FD1-B8243DB25C65}" dt="2026-09-24T14:52:44.175" v="21" actId="47"/>
        <pc:sldMkLst>
          <pc:docMk/>
          <pc:sldMk cId="2816545771" sldId="308"/>
        </pc:sldMkLst>
      </pc:sldChg>
      <pc:sldChg chg="del">
        <pc:chgData name="Olivia Dunphy" userId="09d12d69-3e99-46e3-99e9-accaaa0ce3ae" providerId="ADAL" clId="{F2A4C8F1-3C6C-4D54-8FD1-B8243DB25C65}" dt="2026-09-24T14:52:42.183" v="14" actId="47"/>
        <pc:sldMkLst>
          <pc:docMk/>
          <pc:sldMk cId="1871127151" sldId="587"/>
        </pc:sldMkLst>
      </pc:sldChg>
      <pc:sldChg chg="del">
        <pc:chgData name="Olivia Dunphy" userId="09d12d69-3e99-46e3-99e9-accaaa0ce3ae" providerId="ADAL" clId="{F2A4C8F1-3C6C-4D54-8FD1-B8243DB25C65}" dt="2026-09-24T14:52:45.428" v="28" actId="47"/>
        <pc:sldMkLst>
          <pc:docMk/>
          <pc:sldMk cId="358655461" sldId="619"/>
        </pc:sldMkLst>
      </pc:sldChg>
      <pc:sldChg chg="del">
        <pc:chgData name="Olivia Dunphy" userId="09d12d69-3e99-46e3-99e9-accaaa0ce3ae" providerId="ADAL" clId="{F2A4C8F1-3C6C-4D54-8FD1-B8243DB25C65}" dt="2026-09-24T14:52:41.957" v="13" actId="47"/>
        <pc:sldMkLst>
          <pc:docMk/>
          <pc:sldMk cId="1143034170" sldId="624"/>
        </pc:sldMkLst>
      </pc:sldChg>
      <pc:sldChg chg="del">
        <pc:chgData name="Olivia Dunphy" userId="09d12d69-3e99-46e3-99e9-accaaa0ce3ae" providerId="ADAL" clId="{F2A4C8F1-3C6C-4D54-8FD1-B8243DB25C65}" dt="2026-09-24T14:52:41.721" v="12" actId="47"/>
        <pc:sldMkLst>
          <pc:docMk/>
          <pc:sldMk cId="3114082745" sldId="667"/>
        </pc:sldMkLst>
      </pc:sldChg>
      <pc:sldChg chg="del">
        <pc:chgData name="Olivia Dunphy" userId="09d12d69-3e99-46e3-99e9-accaaa0ce3ae" providerId="ADAL" clId="{F2A4C8F1-3C6C-4D54-8FD1-B8243DB25C65}" dt="2026-09-24T14:52:42.913" v="17" actId="47"/>
        <pc:sldMkLst>
          <pc:docMk/>
          <pc:sldMk cId="1087221546" sldId="686"/>
        </pc:sldMkLst>
      </pc:sldChg>
      <pc:sldChg chg="del">
        <pc:chgData name="Olivia Dunphy" userId="09d12d69-3e99-46e3-99e9-accaaa0ce3ae" providerId="ADAL" clId="{F2A4C8F1-3C6C-4D54-8FD1-B8243DB25C65}" dt="2026-09-24T14:52:44.212" v="22" actId="47"/>
        <pc:sldMkLst>
          <pc:docMk/>
          <pc:sldMk cId="3692028899" sldId="692"/>
        </pc:sldMkLst>
      </pc:sldChg>
      <pc:sldChg chg="del">
        <pc:chgData name="Olivia Dunphy" userId="09d12d69-3e99-46e3-99e9-accaaa0ce3ae" providerId="ADAL" clId="{F2A4C8F1-3C6C-4D54-8FD1-B8243DB25C65}" dt="2026-09-24T14:52:43.359" v="19" actId="47"/>
        <pc:sldMkLst>
          <pc:docMk/>
          <pc:sldMk cId="2710179917" sldId="2565"/>
        </pc:sldMkLst>
      </pc:sldChg>
      <pc:sldChg chg="del">
        <pc:chgData name="Olivia Dunphy" userId="09d12d69-3e99-46e3-99e9-accaaa0ce3ae" providerId="ADAL" clId="{F2A4C8F1-3C6C-4D54-8FD1-B8243DB25C65}" dt="2026-09-24T14:52:44.255" v="23" actId="47"/>
        <pc:sldMkLst>
          <pc:docMk/>
          <pc:sldMk cId="2507351231" sldId="2566"/>
        </pc:sldMkLst>
      </pc:sldChg>
      <pc:sldChg chg="del">
        <pc:chgData name="Olivia Dunphy" userId="09d12d69-3e99-46e3-99e9-accaaa0ce3ae" providerId="ADAL" clId="{F2A4C8F1-3C6C-4D54-8FD1-B8243DB25C65}" dt="2026-09-24T14:52:44.608" v="25" actId="47"/>
        <pc:sldMkLst>
          <pc:docMk/>
          <pc:sldMk cId="3423774231" sldId="2568"/>
        </pc:sldMkLst>
      </pc:sldChg>
      <pc:sldChg chg="del">
        <pc:chgData name="Olivia Dunphy" userId="09d12d69-3e99-46e3-99e9-accaaa0ce3ae" providerId="ADAL" clId="{F2A4C8F1-3C6C-4D54-8FD1-B8243DB25C65}" dt="2026-09-24T14:52:45.054" v="26" actId="47"/>
        <pc:sldMkLst>
          <pc:docMk/>
          <pc:sldMk cId="3644783231" sldId="2569"/>
        </pc:sldMkLst>
      </pc:sldChg>
      <pc:sldChg chg="del">
        <pc:chgData name="Olivia Dunphy" userId="09d12d69-3e99-46e3-99e9-accaaa0ce3ae" providerId="ADAL" clId="{F2A4C8F1-3C6C-4D54-8FD1-B8243DB25C65}" dt="2026-09-24T14:52:45.273" v="27" actId="47"/>
        <pc:sldMkLst>
          <pc:docMk/>
          <pc:sldMk cId="3589387648" sldId="2570"/>
        </pc:sldMkLst>
      </pc:sldChg>
      <pc:sldChg chg="del">
        <pc:chgData name="Olivia Dunphy" userId="09d12d69-3e99-46e3-99e9-accaaa0ce3ae" providerId="ADAL" clId="{F2A4C8F1-3C6C-4D54-8FD1-B8243DB25C65}" dt="2026-09-24T14:52:44.446" v="24" actId="47"/>
        <pc:sldMkLst>
          <pc:docMk/>
          <pc:sldMk cId="196525887" sldId="2577"/>
        </pc:sldMkLst>
      </pc:sldChg>
      <pc:sldChg chg="del">
        <pc:chgData name="Olivia Dunphy" userId="09d12d69-3e99-46e3-99e9-accaaa0ce3ae" providerId="ADAL" clId="{F2A4C8F1-3C6C-4D54-8FD1-B8243DB25C65}" dt="2026-09-24T14:52:45.764" v="30" actId="47"/>
        <pc:sldMkLst>
          <pc:docMk/>
          <pc:sldMk cId="2354260105" sldId="2579"/>
        </pc:sldMkLst>
      </pc:sldChg>
      <pc:sldChg chg="del">
        <pc:chgData name="Olivia Dunphy" userId="09d12d69-3e99-46e3-99e9-accaaa0ce3ae" providerId="ADAL" clId="{F2A4C8F1-3C6C-4D54-8FD1-B8243DB25C65}" dt="2026-09-24T14:52:45.891" v="31" actId="47"/>
        <pc:sldMkLst>
          <pc:docMk/>
          <pc:sldMk cId="55930536" sldId="2580"/>
        </pc:sldMkLst>
      </pc:sldChg>
      <pc:sldChg chg="del">
        <pc:chgData name="Olivia Dunphy" userId="09d12d69-3e99-46e3-99e9-accaaa0ce3ae" providerId="ADAL" clId="{F2A4C8F1-3C6C-4D54-8FD1-B8243DB25C65}" dt="2026-09-24T14:52:46.400" v="34" actId="47"/>
        <pc:sldMkLst>
          <pc:docMk/>
          <pc:sldMk cId="1671005058" sldId="2581"/>
        </pc:sldMkLst>
      </pc:sldChg>
      <pc:sldChg chg="del">
        <pc:chgData name="Olivia Dunphy" userId="09d12d69-3e99-46e3-99e9-accaaa0ce3ae" providerId="ADAL" clId="{F2A4C8F1-3C6C-4D54-8FD1-B8243DB25C65}" dt="2026-09-24T14:52:46.139" v="32" actId="47"/>
        <pc:sldMkLst>
          <pc:docMk/>
          <pc:sldMk cId="3354524929" sldId="2583"/>
        </pc:sldMkLst>
      </pc:sldChg>
      <pc:sldChg chg="del">
        <pc:chgData name="Olivia Dunphy" userId="09d12d69-3e99-46e3-99e9-accaaa0ce3ae" providerId="ADAL" clId="{F2A4C8F1-3C6C-4D54-8FD1-B8243DB25C65}" dt="2026-09-24T14:52:40.968" v="9" actId="47"/>
        <pc:sldMkLst>
          <pc:docMk/>
          <pc:sldMk cId="3041875871" sldId="2584"/>
        </pc:sldMkLst>
      </pc:sldChg>
      <pc:sldChg chg="del">
        <pc:chgData name="Olivia Dunphy" userId="09d12d69-3e99-46e3-99e9-accaaa0ce3ae" providerId="ADAL" clId="{F2A4C8F1-3C6C-4D54-8FD1-B8243DB25C65}" dt="2026-09-24T14:52:46.325" v="33" actId="47"/>
        <pc:sldMkLst>
          <pc:docMk/>
          <pc:sldMk cId="7932827" sldId="2587"/>
        </pc:sldMkLst>
      </pc:sldChg>
      <pc:sldChg chg="del">
        <pc:chgData name="Olivia Dunphy" userId="09d12d69-3e99-46e3-99e9-accaaa0ce3ae" providerId="ADAL" clId="{F2A4C8F1-3C6C-4D54-8FD1-B8243DB25C65}" dt="2026-09-24T14:52:42.469" v="15" actId="47"/>
        <pc:sldMkLst>
          <pc:docMk/>
          <pc:sldMk cId="1658277772" sldId="2591"/>
        </pc:sldMkLst>
      </pc:sldChg>
      <pc:sldChg chg="del">
        <pc:chgData name="Olivia Dunphy" userId="09d12d69-3e99-46e3-99e9-accaaa0ce3ae" providerId="ADAL" clId="{F2A4C8F1-3C6C-4D54-8FD1-B8243DB25C65}" dt="2026-09-24T14:52:51.446" v="65" actId="47"/>
        <pc:sldMkLst>
          <pc:docMk/>
          <pc:sldMk cId="2132307958" sldId="2147478223"/>
        </pc:sldMkLst>
      </pc:sldChg>
      <pc:sldChg chg="del">
        <pc:chgData name="Olivia Dunphy" userId="09d12d69-3e99-46e3-99e9-accaaa0ce3ae" providerId="ADAL" clId="{F2A4C8F1-3C6C-4D54-8FD1-B8243DB25C65}" dt="2026-09-24T14:52:46.651" v="36" actId="47"/>
        <pc:sldMkLst>
          <pc:docMk/>
          <pc:sldMk cId="0" sldId="2147478228"/>
        </pc:sldMkLst>
      </pc:sldChg>
      <pc:sldChg chg="del">
        <pc:chgData name="Olivia Dunphy" userId="09d12d69-3e99-46e3-99e9-accaaa0ce3ae" providerId="ADAL" clId="{F2A4C8F1-3C6C-4D54-8FD1-B8243DB25C65}" dt="2026-09-24T14:52:46.533" v="35" actId="47"/>
        <pc:sldMkLst>
          <pc:docMk/>
          <pc:sldMk cId="0" sldId="2147478229"/>
        </pc:sldMkLst>
      </pc:sldChg>
      <pc:sldChg chg="del">
        <pc:chgData name="Olivia Dunphy" userId="09d12d69-3e99-46e3-99e9-accaaa0ce3ae" providerId="ADAL" clId="{F2A4C8F1-3C6C-4D54-8FD1-B8243DB25C65}" dt="2026-09-24T14:52:47.005" v="38" actId="47"/>
        <pc:sldMkLst>
          <pc:docMk/>
          <pc:sldMk cId="0" sldId="2147478230"/>
        </pc:sldMkLst>
      </pc:sldChg>
      <pc:sldChg chg="del">
        <pc:chgData name="Olivia Dunphy" userId="09d12d69-3e99-46e3-99e9-accaaa0ce3ae" providerId="ADAL" clId="{F2A4C8F1-3C6C-4D54-8FD1-B8243DB25C65}" dt="2026-09-24T14:52:47.157" v="39" actId="47"/>
        <pc:sldMkLst>
          <pc:docMk/>
          <pc:sldMk cId="0" sldId="2147478231"/>
        </pc:sldMkLst>
      </pc:sldChg>
      <pc:sldChg chg="del">
        <pc:chgData name="Olivia Dunphy" userId="09d12d69-3e99-46e3-99e9-accaaa0ce3ae" providerId="ADAL" clId="{F2A4C8F1-3C6C-4D54-8FD1-B8243DB25C65}" dt="2026-09-24T14:52:47.638" v="42" actId="47"/>
        <pc:sldMkLst>
          <pc:docMk/>
          <pc:sldMk cId="0" sldId="2147478232"/>
        </pc:sldMkLst>
      </pc:sldChg>
      <pc:sldChg chg="del">
        <pc:chgData name="Olivia Dunphy" userId="09d12d69-3e99-46e3-99e9-accaaa0ce3ae" providerId="ADAL" clId="{F2A4C8F1-3C6C-4D54-8FD1-B8243DB25C65}" dt="2026-09-24T14:52:48.099" v="44" actId="47"/>
        <pc:sldMkLst>
          <pc:docMk/>
          <pc:sldMk cId="0" sldId="2147478233"/>
        </pc:sldMkLst>
      </pc:sldChg>
      <pc:sldChg chg="del">
        <pc:chgData name="Olivia Dunphy" userId="09d12d69-3e99-46e3-99e9-accaaa0ce3ae" providerId="ADAL" clId="{F2A4C8F1-3C6C-4D54-8FD1-B8243DB25C65}" dt="2026-09-24T14:52:49.696" v="54" actId="47"/>
        <pc:sldMkLst>
          <pc:docMk/>
          <pc:sldMk cId="0" sldId="2147478234"/>
        </pc:sldMkLst>
      </pc:sldChg>
      <pc:sldChg chg="del">
        <pc:chgData name="Olivia Dunphy" userId="09d12d69-3e99-46e3-99e9-accaaa0ce3ae" providerId="ADAL" clId="{F2A4C8F1-3C6C-4D54-8FD1-B8243DB25C65}" dt="2026-09-24T14:52:49.872" v="55" actId="47"/>
        <pc:sldMkLst>
          <pc:docMk/>
          <pc:sldMk cId="0" sldId="2147478235"/>
        </pc:sldMkLst>
      </pc:sldChg>
      <pc:sldChg chg="del">
        <pc:chgData name="Olivia Dunphy" userId="09d12d69-3e99-46e3-99e9-accaaa0ce3ae" providerId="ADAL" clId="{F2A4C8F1-3C6C-4D54-8FD1-B8243DB25C65}" dt="2026-09-24T14:52:39.915" v="7" actId="47"/>
        <pc:sldMkLst>
          <pc:docMk/>
          <pc:sldMk cId="4099402300" sldId="2147478241"/>
        </pc:sldMkLst>
      </pc:sldChg>
      <pc:sldChg chg="del">
        <pc:chgData name="Olivia Dunphy" userId="09d12d69-3e99-46e3-99e9-accaaa0ce3ae" providerId="ADAL" clId="{F2A4C8F1-3C6C-4D54-8FD1-B8243DB25C65}" dt="2026-09-24T14:52:51.170" v="63" actId="47"/>
        <pc:sldMkLst>
          <pc:docMk/>
          <pc:sldMk cId="3453549156" sldId="2147478242"/>
        </pc:sldMkLst>
      </pc:sldChg>
      <pc:sldChg chg="del">
        <pc:chgData name="Olivia Dunphy" userId="09d12d69-3e99-46e3-99e9-accaaa0ce3ae" providerId="ADAL" clId="{F2A4C8F1-3C6C-4D54-8FD1-B8243DB25C65}" dt="2026-09-24T14:52:51.313" v="64" actId="47"/>
        <pc:sldMkLst>
          <pc:docMk/>
          <pc:sldMk cId="548148668" sldId="2147478243"/>
        </pc:sldMkLst>
      </pc:sldChg>
      <pc:sldChg chg="del">
        <pc:chgData name="Olivia Dunphy" userId="09d12d69-3e99-46e3-99e9-accaaa0ce3ae" providerId="ADAL" clId="{F2A4C8F1-3C6C-4D54-8FD1-B8243DB25C65}" dt="2026-09-24T14:52:51.600" v="66" actId="47"/>
        <pc:sldMkLst>
          <pc:docMk/>
          <pc:sldMk cId="4054646807" sldId="2147478244"/>
        </pc:sldMkLst>
      </pc:sldChg>
      <pc:sldChg chg="del">
        <pc:chgData name="Olivia Dunphy" userId="09d12d69-3e99-46e3-99e9-accaaa0ce3ae" providerId="ADAL" clId="{F2A4C8F1-3C6C-4D54-8FD1-B8243DB25C65}" dt="2026-09-24T14:52:52.139" v="68" actId="47"/>
        <pc:sldMkLst>
          <pc:docMk/>
          <pc:sldMk cId="3210257766" sldId="2147478245"/>
        </pc:sldMkLst>
      </pc:sldChg>
      <pc:sldChg chg="del">
        <pc:chgData name="Olivia Dunphy" userId="09d12d69-3e99-46e3-99e9-accaaa0ce3ae" providerId="ADAL" clId="{F2A4C8F1-3C6C-4D54-8FD1-B8243DB25C65}" dt="2026-09-24T14:52:54.594" v="69" actId="47"/>
        <pc:sldMkLst>
          <pc:docMk/>
          <pc:sldMk cId="2524082029" sldId="2147478246"/>
        </pc:sldMkLst>
      </pc:sldChg>
      <pc:sldChg chg="del">
        <pc:chgData name="Olivia Dunphy" userId="09d12d69-3e99-46e3-99e9-accaaa0ce3ae" providerId="ADAL" clId="{F2A4C8F1-3C6C-4D54-8FD1-B8243DB25C65}" dt="2026-09-24T14:52:42.703" v="16" actId="47"/>
        <pc:sldMkLst>
          <pc:docMk/>
          <pc:sldMk cId="4235711895" sldId="2147478265"/>
        </pc:sldMkLst>
      </pc:sldChg>
      <pc:sldChg chg="del">
        <pc:chgData name="Olivia Dunphy" userId="09d12d69-3e99-46e3-99e9-accaaa0ce3ae" providerId="ADAL" clId="{F2A4C8F1-3C6C-4D54-8FD1-B8243DB25C65}" dt="2026-09-24T14:52:45.612" v="29" actId="47"/>
        <pc:sldMkLst>
          <pc:docMk/>
          <pc:sldMk cId="0" sldId="2147478266"/>
        </pc:sldMkLst>
      </pc:sldChg>
      <pc:sldChg chg="del">
        <pc:chgData name="Olivia Dunphy" userId="09d12d69-3e99-46e3-99e9-accaaa0ce3ae" providerId="ADAL" clId="{F2A4C8F1-3C6C-4D54-8FD1-B8243DB25C65}" dt="2026-09-24T14:52:50.006" v="56" actId="47"/>
        <pc:sldMkLst>
          <pc:docMk/>
          <pc:sldMk cId="0" sldId="2147478267"/>
        </pc:sldMkLst>
      </pc:sldChg>
      <pc:sldChg chg="del">
        <pc:chgData name="Olivia Dunphy" userId="09d12d69-3e99-46e3-99e9-accaaa0ce3ae" providerId="ADAL" clId="{F2A4C8F1-3C6C-4D54-8FD1-B8243DB25C65}" dt="2026-09-24T14:52:50.286" v="57" actId="47"/>
        <pc:sldMkLst>
          <pc:docMk/>
          <pc:sldMk cId="0" sldId="2147478268"/>
        </pc:sldMkLst>
      </pc:sldChg>
      <pc:sldChg chg="del">
        <pc:chgData name="Olivia Dunphy" userId="09d12d69-3e99-46e3-99e9-accaaa0ce3ae" providerId="ADAL" clId="{F2A4C8F1-3C6C-4D54-8FD1-B8243DB25C65}" dt="2026-09-24T14:52:50.433" v="58" actId="47"/>
        <pc:sldMkLst>
          <pc:docMk/>
          <pc:sldMk cId="525293888" sldId="2147478269"/>
        </pc:sldMkLst>
      </pc:sldChg>
      <pc:sldChg chg="del">
        <pc:chgData name="Olivia Dunphy" userId="09d12d69-3e99-46e3-99e9-accaaa0ce3ae" providerId="ADAL" clId="{F2A4C8F1-3C6C-4D54-8FD1-B8243DB25C65}" dt="2026-09-24T14:52:50.597" v="59" actId="47"/>
        <pc:sldMkLst>
          <pc:docMk/>
          <pc:sldMk cId="3137862050" sldId="2147478270"/>
        </pc:sldMkLst>
      </pc:sldChg>
      <pc:sldChg chg="del">
        <pc:chgData name="Olivia Dunphy" userId="09d12d69-3e99-46e3-99e9-accaaa0ce3ae" providerId="ADAL" clId="{F2A4C8F1-3C6C-4D54-8FD1-B8243DB25C65}" dt="2026-09-24T14:52:50.755" v="60" actId="47"/>
        <pc:sldMkLst>
          <pc:docMk/>
          <pc:sldMk cId="2586988683" sldId="2147478271"/>
        </pc:sldMkLst>
      </pc:sldChg>
      <pc:sldChg chg="del">
        <pc:chgData name="Olivia Dunphy" userId="09d12d69-3e99-46e3-99e9-accaaa0ce3ae" providerId="ADAL" clId="{F2A4C8F1-3C6C-4D54-8FD1-B8243DB25C65}" dt="2026-09-24T14:52:50.879" v="61" actId="47"/>
        <pc:sldMkLst>
          <pc:docMk/>
          <pc:sldMk cId="0" sldId="2147478272"/>
        </pc:sldMkLst>
      </pc:sldChg>
      <pc:sldChg chg="del">
        <pc:chgData name="Olivia Dunphy" userId="09d12d69-3e99-46e3-99e9-accaaa0ce3ae" providerId="ADAL" clId="{F2A4C8F1-3C6C-4D54-8FD1-B8243DB25C65}" dt="2026-09-24T14:52:52.117" v="67" actId="47"/>
        <pc:sldMkLst>
          <pc:docMk/>
          <pc:sldMk cId="2983545460" sldId="2147478273"/>
        </pc:sldMkLst>
      </pc:sldChg>
      <pc:sldChg chg="del">
        <pc:chgData name="Olivia Dunphy" userId="09d12d69-3e99-46e3-99e9-accaaa0ce3ae" providerId="ADAL" clId="{F2A4C8F1-3C6C-4D54-8FD1-B8243DB25C65}" dt="2026-09-24T14:52:36.947" v="2" actId="47"/>
        <pc:sldMkLst>
          <pc:docMk/>
          <pc:sldMk cId="320040762" sldId="2147478289"/>
        </pc:sldMkLst>
      </pc:sldChg>
      <pc:sldChg chg="del">
        <pc:chgData name="Olivia Dunphy" userId="09d12d69-3e99-46e3-99e9-accaaa0ce3ae" providerId="ADAL" clId="{F2A4C8F1-3C6C-4D54-8FD1-B8243DB25C65}" dt="2026-09-24T14:52:36.532" v="1" actId="47"/>
        <pc:sldMkLst>
          <pc:docMk/>
          <pc:sldMk cId="3361377501" sldId="2147478290"/>
        </pc:sldMkLst>
      </pc:sldChg>
      <pc:sldChg chg="del">
        <pc:chgData name="Olivia Dunphy" userId="09d12d69-3e99-46e3-99e9-accaaa0ce3ae" providerId="ADAL" clId="{F2A4C8F1-3C6C-4D54-8FD1-B8243DB25C65}" dt="2026-09-24T14:52:37.352" v="3" actId="47"/>
        <pc:sldMkLst>
          <pc:docMk/>
          <pc:sldMk cId="1936986812" sldId="2147478291"/>
        </pc:sldMkLst>
      </pc:sldChg>
      <pc:sldChg chg="del">
        <pc:chgData name="Olivia Dunphy" userId="09d12d69-3e99-46e3-99e9-accaaa0ce3ae" providerId="ADAL" clId="{F2A4C8F1-3C6C-4D54-8FD1-B8243DB25C65}" dt="2026-09-24T14:52:37.767" v="4" actId="47"/>
        <pc:sldMkLst>
          <pc:docMk/>
          <pc:sldMk cId="1019427005" sldId="2147478292"/>
        </pc:sldMkLst>
      </pc:sldChg>
      <pc:sldChg chg="del">
        <pc:chgData name="Olivia Dunphy" userId="09d12d69-3e99-46e3-99e9-accaaa0ce3ae" providerId="ADAL" clId="{F2A4C8F1-3C6C-4D54-8FD1-B8243DB25C65}" dt="2026-09-24T14:52:38.162" v="5" actId="47"/>
        <pc:sldMkLst>
          <pc:docMk/>
          <pc:sldMk cId="2068108292" sldId="2147478293"/>
        </pc:sldMkLst>
      </pc:sldChg>
      <pc:sldChg chg="del">
        <pc:chgData name="Olivia Dunphy" userId="09d12d69-3e99-46e3-99e9-accaaa0ce3ae" providerId="ADAL" clId="{F2A4C8F1-3C6C-4D54-8FD1-B8243DB25C65}" dt="2026-09-24T14:52:38.651" v="6" actId="47"/>
        <pc:sldMkLst>
          <pc:docMk/>
          <pc:sldMk cId="4213417369" sldId="2147478295"/>
        </pc:sldMkLst>
      </pc:sldChg>
      <pc:sldMasterChg chg="delSldLayout">
        <pc:chgData name="Olivia Dunphy" userId="09d12d69-3e99-46e3-99e9-accaaa0ce3ae" providerId="ADAL" clId="{F2A4C8F1-3C6C-4D54-8FD1-B8243DB25C65}" dt="2026-09-24T14:52:46.651" v="36" actId="47"/>
        <pc:sldMasterMkLst>
          <pc:docMk/>
          <pc:sldMasterMk cId="0" sldId="2147483648"/>
        </pc:sldMasterMkLst>
        <pc:sldLayoutChg chg="del">
          <pc:chgData name="Olivia Dunphy" userId="09d12d69-3e99-46e3-99e9-accaaa0ce3ae" providerId="ADAL" clId="{F2A4C8F1-3C6C-4D54-8FD1-B8243DB25C65}" dt="2026-09-24T14:52:46.651" v="36" actId="47"/>
          <pc:sldLayoutMkLst>
            <pc:docMk/>
            <pc:sldMasterMk cId="0" sldId="2147483648"/>
            <pc:sldLayoutMk cId="3592116342" sldId="2147483739"/>
          </pc:sldLayoutMkLst>
        </pc:sldLayoutChg>
      </pc:sldMasterChg>
      <pc:sldMasterChg chg="del delSldLayout">
        <pc:chgData name="Olivia Dunphy" userId="09d12d69-3e99-46e3-99e9-accaaa0ce3ae" providerId="ADAL" clId="{F2A4C8F1-3C6C-4D54-8FD1-B8243DB25C65}" dt="2026-09-24T14:52:49.872" v="55" actId="47"/>
        <pc:sldMasterMkLst>
          <pc:docMk/>
          <pc:sldMasterMk cId="1250049210" sldId="2147483740"/>
        </pc:sldMasterMkLst>
        <pc:sldLayoutChg chg="del">
          <pc:chgData name="Olivia Dunphy" userId="09d12d69-3e99-46e3-99e9-accaaa0ce3ae" providerId="ADAL" clId="{F2A4C8F1-3C6C-4D54-8FD1-B8243DB25C65}" dt="2026-09-24T14:52:49.872" v="55" actId="47"/>
          <pc:sldLayoutMkLst>
            <pc:docMk/>
            <pc:sldMasterMk cId="1250049210" sldId="2147483740"/>
            <pc:sldLayoutMk cId="3117590900" sldId="2147483741"/>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642471017" sldId="2147483742"/>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2014097223" sldId="2147483743"/>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3217126718" sldId="2147483744"/>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3834664775" sldId="2147483745"/>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3305101458" sldId="2147483746"/>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856905782" sldId="2147483747"/>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1731110457" sldId="2147483748"/>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1608680694" sldId="2147483749"/>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2107487362" sldId="2147483750"/>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3227080670" sldId="2147483751"/>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2028458195" sldId="2147483752"/>
          </pc:sldLayoutMkLst>
        </pc:sldLayoutChg>
        <pc:sldLayoutChg chg="del">
          <pc:chgData name="Olivia Dunphy" userId="09d12d69-3e99-46e3-99e9-accaaa0ce3ae" providerId="ADAL" clId="{F2A4C8F1-3C6C-4D54-8FD1-B8243DB25C65}" dt="2026-09-24T14:52:49.872" v="55" actId="47"/>
          <pc:sldLayoutMkLst>
            <pc:docMk/>
            <pc:sldMasterMk cId="1250049210" sldId="2147483740"/>
            <pc:sldLayoutMk cId="4262382815" sldId="2147483753"/>
          </pc:sldLayoutMkLst>
        </pc:sldLayoutChg>
      </pc:sldMasterChg>
      <pc:sldMasterChg chg="del delSldLayout">
        <pc:chgData name="Olivia Dunphy" userId="09d12d69-3e99-46e3-99e9-accaaa0ce3ae" providerId="ADAL" clId="{F2A4C8F1-3C6C-4D54-8FD1-B8243DB25C65}" dt="2026-09-24T14:52:46.400" v="34" actId="47"/>
        <pc:sldMasterMkLst>
          <pc:docMk/>
          <pc:sldMasterMk cId="721492910" sldId="2147483754"/>
        </pc:sldMasterMkLst>
        <pc:sldLayoutChg chg="del">
          <pc:chgData name="Olivia Dunphy" userId="09d12d69-3e99-46e3-99e9-accaaa0ce3ae" providerId="ADAL" clId="{F2A4C8F1-3C6C-4D54-8FD1-B8243DB25C65}" dt="2026-09-24T14:52:46.400" v="34" actId="47"/>
          <pc:sldLayoutMkLst>
            <pc:docMk/>
            <pc:sldMasterMk cId="721492910" sldId="2147483754"/>
            <pc:sldLayoutMk cId="599532450" sldId="2147483755"/>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946551789" sldId="2147483756"/>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1065453554" sldId="2147483757"/>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914212195" sldId="2147483758"/>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688231293" sldId="2147483759"/>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59671746" sldId="2147483760"/>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1021722032" sldId="2147483761"/>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39508605" sldId="2147483762"/>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868085465" sldId="2147483763"/>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2049988163" sldId="2147483764"/>
          </pc:sldLayoutMkLst>
        </pc:sldLayoutChg>
        <pc:sldLayoutChg chg="del">
          <pc:chgData name="Olivia Dunphy" userId="09d12d69-3e99-46e3-99e9-accaaa0ce3ae" providerId="ADAL" clId="{F2A4C8F1-3C6C-4D54-8FD1-B8243DB25C65}" dt="2026-09-24T14:52:46.400" v="34" actId="47"/>
          <pc:sldLayoutMkLst>
            <pc:docMk/>
            <pc:sldMasterMk cId="721492910" sldId="2147483754"/>
            <pc:sldLayoutMk cId="3765719179" sldId="2147483765"/>
          </pc:sldLayoutMkLst>
        </pc:sldLayoutChg>
        <pc:sldLayoutChg chg="del">
          <pc:chgData name="Olivia Dunphy" userId="09d12d69-3e99-46e3-99e9-accaaa0ce3ae" providerId="ADAL" clId="{F2A4C8F1-3C6C-4D54-8FD1-B8243DB25C65}" dt="2026-09-24T14:52:41.721" v="12" actId="47"/>
          <pc:sldLayoutMkLst>
            <pc:docMk/>
            <pc:sldMasterMk cId="721492910" sldId="2147483754"/>
            <pc:sldLayoutMk cId="3132451118" sldId="2147483766"/>
          </pc:sldLayoutMkLst>
        </pc:sldLayoutChg>
        <pc:sldLayoutChg chg="del">
          <pc:chgData name="Olivia Dunphy" userId="09d12d69-3e99-46e3-99e9-accaaa0ce3ae" providerId="ADAL" clId="{F2A4C8F1-3C6C-4D54-8FD1-B8243DB25C65}" dt="2026-09-24T14:52:43.359" v="19" actId="47"/>
          <pc:sldLayoutMkLst>
            <pc:docMk/>
            <pc:sldMasterMk cId="721492910" sldId="2147483754"/>
            <pc:sldLayoutMk cId="2872999445" sldId="2147483767"/>
          </pc:sldLayoutMkLst>
        </pc:sldLayoutChg>
        <pc:sldLayoutChg chg="del">
          <pc:chgData name="Olivia Dunphy" userId="09d12d69-3e99-46e3-99e9-accaaa0ce3ae" providerId="ADAL" clId="{F2A4C8F1-3C6C-4D54-8FD1-B8243DB25C65}" dt="2026-09-24T14:52:45.891" v="31" actId="47"/>
          <pc:sldLayoutMkLst>
            <pc:docMk/>
            <pc:sldMasterMk cId="721492910" sldId="2147483754"/>
            <pc:sldLayoutMk cId="998743188" sldId="2147483768"/>
          </pc:sldLayoutMkLst>
        </pc:sldLayoutChg>
        <pc:sldLayoutChg chg="del">
          <pc:chgData name="Olivia Dunphy" userId="09d12d69-3e99-46e3-99e9-accaaa0ce3ae" providerId="ADAL" clId="{F2A4C8F1-3C6C-4D54-8FD1-B8243DB25C65}" dt="2026-09-24T14:52:45.612" v="29" actId="47"/>
          <pc:sldLayoutMkLst>
            <pc:docMk/>
            <pc:sldMasterMk cId="721492910" sldId="2147483754"/>
            <pc:sldLayoutMk cId="4237819965" sldId="2147483769"/>
          </pc:sldLayoutMkLst>
        </pc:sldLayoutChg>
      </pc:sldMasterChg>
      <pc:sldMasterChg chg="del delSldLayout">
        <pc:chgData name="Olivia Dunphy" userId="09d12d69-3e99-46e3-99e9-accaaa0ce3ae" providerId="ADAL" clId="{F2A4C8F1-3C6C-4D54-8FD1-B8243DB25C65}" dt="2026-09-24T14:52:50.879" v="61" actId="47"/>
        <pc:sldMasterMkLst>
          <pc:docMk/>
          <pc:sldMasterMk cId="59090886" sldId="2147483770"/>
        </pc:sldMasterMkLst>
        <pc:sldLayoutChg chg="del">
          <pc:chgData name="Olivia Dunphy" userId="09d12d69-3e99-46e3-99e9-accaaa0ce3ae" providerId="ADAL" clId="{F2A4C8F1-3C6C-4D54-8FD1-B8243DB25C65}" dt="2026-09-24T14:52:50.879" v="61" actId="47"/>
          <pc:sldLayoutMkLst>
            <pc:docMk/>
            <pc:sldMasterMk cId="59090886" sldId="2147483770"/>
            <pc:sldLayoutMk cId="3790448738" sldId="2147483771"/>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1615552803" sldId="2147483772"/>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2983944175" sldId="2147483773"/>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3209896507" sldId="2147483774"/>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3679275950" sldId="2147483775"/>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2688930578" sldId="2147483776"/>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40733970" sldId="2147483777"/>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655145238" sldId="2147483778"/>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2947113574" sldId="2147483779"/>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250007842" sldId="2147483780"/>
          </pc:sldLayoutMkLst>
        </pc:sldLayoutChg>
        <pc:sldLayoutChg chg="del">
          <pc:chgData name="Olivia Dunphy" userId="09d12d69-3e99-46e3-99e9-accaaa0ce3ae" providerId="ADAL" clId="{F2A4C8F1-3C6C-4D54-8FD1-B8243DB25C65}" dt="2026-09-24T14:52:50.879" v="61" actId="47"/>
          <pc:sldLayoutMkLst>
            <pc:docMk/>
            <pc:sldMasterMk cId="59090886" sldId="2147483770"/>
            <pc:sldLayoutMk cId="1914809544" sldId="214748378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18282C-74A1-4255-A93C-672440672540}"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C48663-570F-4ABB-9B78-B9153F888916}" type="slidenum">
              <a:rPr lang="en-GB" smtClean="0"/>
              <a:t>‹#›</a:t>
            </a:fld>
            <a:endParaRPr lang="en-GB"/>
          </a:p>
        </p:txBody>
      </p:sp>
    </p:spTree>
    <p:extLst>
      <p:ext uri="{BB962C8B-B14F-4D97-AF65-F5344CB8AC3E}">
        <p14:creationId xmlns:p14="http://schemas.microsoft.com/office/powerpoint/2010/main" val="422983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When we talk about prevention at Housing Justice, I think it’s important that we don’t frame it as something completely separate from our work on homelessness response.</a:t>
            </a:r>
          </a:p>
          <a:p>
            <a:endParaRPr lang="en-GB"/>
          </a:p>
          <a:p>
            <a:r>
              <a:rPr lang="en-GB"/>
              <a:t>We’re doing prevention work directly through programmes such as Citadel and our wider Community Integration work, and we’re using that learning to develop the Relational Practice Framework. A big part of that is understanding how relationships, trust and community connection can help prevent people’s situations escalating and support more sustainable outcomes.</a:t>
            </a:r>
          </a:p>
          <a:p>
            <a:endParaRPr lang="en-GB"/>
          </a:p>
          <a:p>
            <a:r>
              <a:rPr lang="en-GB"/>
              <a:t>We also have a role in helping projects and local authorities think about what prevention looks like in practice. That means sharing learning from the network, supporting initiatives, and strengthening the links between voluntary and community organisations, local authorities and statutory services.</a:t>
            </a:r>
          </a:p>
          <a:p>
            <a:endParaRPr lang="en-GB"/>
          </a:p>
          <a:p>
            <a:r>
              <a:rPr lang="en-GB"/>
              <a:t>And then there’s our influencing role. Through our work with government, including around Ending Homelessness in Communities Fund, we’ve been making the case for the VCFS to be recognised as an essential part of preventing homelessness and rough sleeping — not simply as additional capacity when statutory services are already under pressure.</a:t>
            </a:r>
          </a:p>
          <a:p>
            <a:endParaRPr lang="en-GB"/>
          </a:p>
          <a:p>
            <a:r>
              <a:rPr lang="en-GB"/>
              <a:t>With the right resourcing, the VCFS can extend their prevention and resettlement role, including increased casework capacity, stronger in‑reach, and earlier targeted prevention activity.</a:t>
            </a:r>
          </a:p>
          <a:p>
            <a:endParaRPr lang="en-GB"/>
          </a:p>
          <a:p>
            <a:r>
              <a:rPr lang="en-GB"/>
              <a:t>It’s also important to recognise that prevention is not always a one time activity that takes places before someone experiences homelessness. The prevention of repeat homelessness for those who face ongoing risk is a key space in which orgs in our network operate. Community connection and a safe and familiar service to return to if things start to go wrong (such as rent arrears or job loss) are key elements of the work to prevent further escalation, support a positive move-on and reduce the risk of someone returning to homelessness.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That leads us onto the role our Network plays in delivering preventative support, and what the wider trends across HJ’s membership tell us about that work.</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9633F-9E98-410B-A4D4-D1F7E905ADF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8128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3479-3176-404E-8CA4-84ED23C32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5D8D2-55F5-1D5A-69CD-852DD5E79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DFF01-6E33-5014-776E-96DA7FC26329}"/>
              </a:ext>
            </a:extLst>
          </p:cNvPr>
          <p:cNvSpPr>
            <a:spLocks noGrp="1"/>
          </p:cNvSpPr>
          <p:nvPr>
            <p:ph type="body" idx="1"/>
          </p:nvPr>
        </p:nvSpPr>
        <p:spPr/>
        <p:txBody>
          <a:bodyPr/>
          <a:lstStyle/>
          <a:p>
            <a:r>
              <a:rPr lang="en-GB"/>
              <a:t>Looking at the network, I think we can see quite a significant evolution away from a narrow understanding of what a shelter or faith/community homelessness organisation does. We’re increasingly seeing organisations providing day services, outreach, community hubs, advocacy, tenancy sustainment and wider support alongside accommodation. </a:t>
            </a:r>
            <a:endParaRPr lang="en-US"/>
          </a:p>
          <a:p>
            <a:endParaRPr lang="en-GB"/>
          </a:p>
          <a:p>
            <a:r>
              <a:rPr lang="en-GB"/>
              <a:t>But our data also gives us an interesting way of thinking about </a:t>
            </a:r>
            <a:r>
              <a:rPr lang="en-GB" b="1"/>
              <a:t>where prevention opportunities sit across the wider system</a:t>
            </a:r>
            <a:r>
              <a:rPr lang="en-GB"/>
              <a:t>.</a:t>
            </a:r>
          </a:p>
          <a:p>
            <a:r>
              <a:rPr lang="en-GB"/>
              <a:t>Our factors contributing to rough sleeping data shows where people were coming from immediately before entering services. We see people leaving NASS accommodation, temporary accommodation, prison, local authority and social housing, and rehabilitation.</a:t>
            </a:r>
          </a:p>
          <a:p>
            <a:r>
              <a:rPr lang="en-GB"/>
              <a:t>So, for example, 12% of guests in this dataset had been in NASS accommodation immediately beforehand, 9% had left temporary accommodation, 5% had left prison, and smaller proportions had left local authority or social housing or rehabilitation.</a:t>
            </a:r>
          </a:p>
          <a:p>
            <a:r>
              <a:rPr lang="en-GB"/>
              <a:t>We obviously can't say from this data alone that homelessness </a:t>
            </a:r>
            <a:r>
              <a:rPr lang="en-GB" i="1"/>
              <a:t>could have been prevented</a:t>
            </a:r>
            <a:r>
              <a:rPr lang="en-GB"/>
              <a:t> in each of these cases. But it does highlight </a:t>
            </a:r>
            <a:r>
              <a:rPr lang="en-GB" b="1"/>
              <a:t>points in the system where there are</a:t>
            </a:r>
            <a:r>
              <a:rPr lang="en-GB"/>
              <a:t>.</a:t>
            </a:r>
          </a:p>
          <a:p>
            <a:endParaRPr lang="en-GB"/>
          </a:p>
          <a:p>
            <a:r>
              <a:rPr lang="en-GB"/>
              <a:t>And I think that's an important role for HJ. We shouldn't see prevention simply as something that VCFS needs to do better. There are opportunities for local authorities, housing providers, prisons, asylum accommodation providers and other agencies to identify risk and intervene before someone reaches rough sleeping.</a:t>
            </a:r>
          </a:p>
          <a:p>
            <a:endParaRPr lang="en-GB"/>
          </a:p>
          <a:p>
            <a:endParaRPr lang="en-GB"/>
          </a:p>
        </p:txBody>
      </p:sp>
      <p:sp>
        <p:nvSpPr>
          <p:cNvPr id="4" name="Slide Number Placeholder 3">
            <a:extLst>
              <a:ext uri="{FF2B5EF4-FFF2-40B4-BE49-F238E27FC236}">
                <a16:creationId xmlns:a16="http://schemas.microsoft.com/office/drawing/2014/main" id="{CD30BC4F-D4DD-05EC-0352-1557DEA0A2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9633F-9E98-410B-A4D4-D1F7E905ADF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0277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E9B79-D534-BD5F-4836-D88A8DF55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D732E-026B-2DBE-C2A9-F1433A700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86FD0B-D813-7F42-8303-E90D17ACB4C6}"/>
              </a:ext>
            </a:extLst>
          </p:cNvPr>
          <p:cNvSpPr>
            <a:spLocks noGrp="1"/>
          </p:cNvSpPr>
          <p:nvPr>
            <p:ph type="body" idx="1"/>
          </p:nvPr>
        </p:nvSpPr>
        <p:spPr/>
        <p:txBody>
          <a:bodyPr/>
          <a:lstStyle/>
          <a:p>
            <a:r>
              <a:rPr lang="en-GB"/>
              <a:t>At the same time, our network is often the organisations that catches people when those earlier opportunities have been missed. That's where the trusted relationship becomes really important — helping prevent a crisis from escalating, supporting someone into accommodation, and potentially preventing them from returning to homelessness.</a:t>
            </a:r>
          </a:p>
          <a:p>
            <a:endParaRPr lang="en-GB"/>
          </a:p>
          <a:p>
            <a:r>
              <a:rPr lang="en-GB"/>
              <a:t>Faith and Community-led homelessness provision has evolved significantly beyond a model focused primarily on crisis accommodation. Shelters, day services, community hubs and other voluntary, faith and community organisations now provide a much broader range of support, including intensive casework and advocacy, tenancy sustainment, healthcare and mental health support, outreach, social connection and opportunities for statutory and specialist services to provide in-reach. Increasingly, these services are embedded within their local communities and provide a trusted first point of contact for people experiencing or at risk of homelessness.</a:t>
            </a:r>
          </a:p>
          <a:p>
            <a:endParaRPr lang="en-GB"/>
          </a:p>
          <a:p>
            <a:r>
              <a:rPr lang="en-GB"/>
              <a:t>This local, relational role also makes community-led services an important part of </a:t>
            </a:r>
            <a:r>
              <a:rPr lang="en-GB" b="1"/>
              <a:t>preventing repeat homelessness</a:t>
            </a:r>
            <a:r>
              <a:rPr lang="en-GB"/>
              <a:t>. Our day services research highlighted how having a safe, familiar place to return to — and an established relationship with trusted staff — can help people seek support early when circumstances such as rent arrears or job loss begin to put their accommodation at risk. While many services remain focused on responding to street homelessness, they are often operating where earlier prevention opportunities elsewhere in the system have already been missed, creating an important bridge between crisis response, ongoing support and prevention.</a:t>
            </a:r>
          </a:p>
          <a:p>
            <a:endParaRPr lang="en-GB"/>
          </a:p>
          <a:p>
            <a:r>
              <a:rPr lang="en-GB"/>
              <a:t>With the right resourcing, day services can extend their prevention and resettlement role, including increased casework capacity, stronger in‑reach, and earlier targeted prevention activity.</a:t>
            </a:r>
          </a:p>
          <a:p>
            <a:endParaRPr lang="en-GB"/>
          </a:p>
          <a:p>
            <a:r>
              <a:rPr lang="en-GB" sz="1200" kern="1200">
                <a:solidFill>
                  <a:schemeClr val="tx1"/>
                </a:solidFill>
                <a:effectLst/>
                <a:latin typeface="+mn-lt"/>
                <a:ea typeface="+mn-ea"/>
                <a:cs typeface="+mn-cs"/>
              </a:rPr>
              <a:t>The current data also highlighted several important strategic themes:</a:t>
            </a:r>
          </a:p>
          <a:p>
            <a:r>
              <a:rPr lang="en-GB" sz="1200" kern="1200">
                <a:solidFill>
                  <a:schemeClr val="tx1"/>
                </a:solidFill>
                <a:effectLst/>
                <a:latin typeface="+mn-lt"/>
                <a:ea typeface="+mn-ea"/>
                <a:cs typeface="+mn-cs"/>
              </a:rPr>
              <a:t>- Positive move-on alone does not guarantee long-term housing stability, with a significant proportion of guests</a:t>
            </a:r>
          </a:p>
          <a:p>
            <a:r>
              <a:rPr lang="en-GB" sz="1200" kern="1200">
                <a:solidFill>
                  <a:schemeClr val="tx1"/>
                </a:solidFill>
                <a:effectLst/>
                <a:latin typeface="+mn-lt"/>
                <a:ea typeface="+mn-ea"/>
                <a:cs typeface="+mn-cs"/>
              </a:rPr>
              <a:t>returning to homelessness despite previously achieving a positive move-on outcome.</a:t>
            </a:r>
          </a:p>
          <a:p>
            <a:r>
              <a:rPr lang="en-GB" sz="1200" kern="1200">
                <a:solidFill>
                  <a:schemeClr val="tx1"/>
                </a:solidFill>
                <a:effectLst/>
                <a:latin typeface="+mn-lt"/>
                <a:ea typeface="+mn-ea"/>
                <a:cs typeface="+mn-cs"/>
              </a:rPr>
              <a:t>- Supported accommodation remains the dominant route out of homelessness, particularly outside London, highlighting both its importance and the need to explore alternative community-based support models.</a:t>
            </a:r>
          </a:p>
          <a:p>
            <a:pPr marL="171450" indent="-171450">
              <a:buFontTx/>
              <a:buChar char="-"/>
            </a:pPr>
            <a:r>
              <a:rPr lang="en-GB" sz="1200" kern="1200">
                <a:solidFill>
                  <a:schemeClr val="tx1"/>
                </a:solidFill>
                <a:effectLst/>
                <a:latin typeface="+mn-lt"/>
                <a:ea typeface="+mn-ea"/>
                <a:cs typeface="+mn-cs"/>
              </a:rPr>
              <a:t>Longer stays continue to be associated with better outcomes, reinforcing the value of relationship-based support and stabilisation.</a:t>
            </a:r>
          </a:p>
          <a:p>
            <a:pPr marL="171450" indent="-171450">
              <a:buFontTx/>
              <a:buChar char="-"/>
            </a:pPr>
            <a:endParaRPr lang="en-GB" sz="1200" b="1" kern="1200">
              <a:solidFill>
                <a:schemeClr val="tx1"/>
              </a:solidFill>
              <a:effectLst/>
              <a:latin typeface="+mn-lt"/>
              <a:ea typeface="+mn-ea"/>
              <a:cs typeface="+mn-cs"/>
            </a:endParaRPr>
          </a:p>
          <a:p>
            <a:pPr marL="0" indent="0">
              <a:buFontTx/>
              <a:buNone/>
            </a:pPr>
            <a:r>
              <a:rPr lang="en-GB" b="1"/>
              <a:t>The data points to a shift from measuring success as simply “moving people on” to understanding what helps people sustain that move and reinforces the need for a broader, more preventative approach to homelessness provision. </a:t>
            </a:r>
            <a:r>
              <a:rPr lang="en-GB"/>
              <a:t>Longer stays, relationship-based support and access to community services all have a role to play in building stability and preventing repeat homelessness. This reinforces the value of a more joined-up model in which accommodation is combined with accessible, trusted community-based support — both during a period of homelessness and afterwards.</a:t>
            </a:r>
            <a:endParaRPr lang="en-GB" sz="1200" kern="1200">
              <a:solidFill>
                <a:schemeClr val="tx1"/>
              </a:solidFill>
              <a:effectLst/>
              <a:latin typeface="+mn-lt"/>
              <a:ea typeface="+mn-ea"/>
              <a:cs typeface="+mn-cs"/>
            </a:endParaRPr>
          </a:p>
          <a:p>
            <a:endParaRPr lang="en-GB"/>
          </a:p>
          <a:p>
            <a:endParaRPr lang="en-GB"/>
          </a:p>
          <a:p>
            <a:endParaRPr lang="en-GB"/>
          </a:p>
        </p:txBody>
      </p:sp>
      <p:sp>
        <p:nvSpPr>
          <p:cNvPr id="4" name="Slide Number Placeholder 3">
            <a:extLst>
              <a:ext uri="{FF2B5EF4-FFF2-40B4-BE49-F238E27FC236}">
                <a16:creationId xmlns:a16="http://schemas.microsoft.com/office/drawing/2014/main" id="{2AEC99C6-778E-55D2-37BB-E0472B18C5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79633F-9E98-410B-A4D4-D1F7E905ADF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864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Drawing on the report and policy and literature around prevention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44D88-DA0F-470D-B969-E94E9523FA9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327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2">
                    <a:lumMod val="75000"/>
                    <a:lumOff val="25000"/>
                  </a:schemeClr>
                </a:solidFill>
              </a:rPr>
              <a:t>Organisations often expressed a desire to broaden their prevention work but regarded their unique and core contribution to street homelessness as a priority over tenancy sustainment and earlier prevention work. (Day services report)</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44D88-DA0F-470D-B969-E94E9523FA9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1993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it matters – by working with the current language around prevention its possible to place services within the prevention framework </a:t>
            </a:r>
          </a:p>
          <a:p>
            <a:r>
              <a:rPr lang="en-US"/>
              <a:t>Enables services to demonstrate relevance to funders and ID opportunities to expand prevention work</a:t>
            </a:r>
          </a:p>
          <a:p>
            <a:r>
              <a:rPr lang="en-US"/>
              <a:t>And articulate the gaps and weaknesses in line with the prevention agenda </a:t>
            </a:r>
          </a:p>
          <a:p>
            <a:endParaRPr lang="en-US"/>
          </a:p>
          <a:p>
            <a:r>
              <a:rPr lang="en-GB" sz="1200" b="0" i="0" u="none" strike="noStrike" kern="1200">
                <a:solidFill>
                  <a:schemeClr val="tx1"/>
                </a:solidFill>
                <a:effectLst/>
                <a:latin typeface="+mn-lt"/>
                <a:ea typeface="+mn-ea"/>
                <a:cs typeface="+mn-cs"/>
              </a:rPr>
              <a:t>Crisis prevention responds when homelessness is imminent; often defined as within 56 days under the Homelessness Reduction Act. </a:t>
            </a:r>
          </a:p>
          <a:p>
            <a:endParaRPr lang="en-GB" sz="1200" b="0" i="0" u="none" strike="noStrike" kern="1200">
              <a:solidFill>
                <a:schemeClr val="tx1"/>
              </a:solidFill>
              <a:effectLst/>
              <a:latin typeface="+mn-lt"/>
              <a:ea typeface="+mn-ea"/>
              <a:cs typeface="+mn-cs"/>
            </a:endParaRPr>
          </a:p>
          <a:p>
            <a:r>
              <a:rPr lang="en-GB" sz="1200" b="0" i="0" u="none" strike="noStrike" kern="1200">
                <a:solidFill>
                  <a:schemeClr val="tx1"/>
                </a:solidFill>
                <a:effectLst/>
                <a:latin typeface="+mn-lt"/>
                <a:ea typeface="+mn-ea"/>
                <a:cs typeface="+mn-cs"/>
              </a:rPr>
              <a:t>When we talk about </a:t>
            </a:r>
            <a:r>
              <a:rPr lang="en-GB" sz="1200" b="0" i="0" u="none" strike="noStrike" kern="1200" err="1">
                <a:solidFill>
                  <a:schemeClr val="tx1"/>
                </a:solidFill>
                <a:effectLst/>
                <a:latin typeface="+mn-lt"/>
                <a:ea typeface="+mn-ea"/>
                <a:cs typeface="+mn-cs"/>
              </a:rPr>
              <a:t>upsteam</a:t>
            </a:r>
            <a:r>
              <a:rPr lang="en-GB" sz="1200" b="0" i="0" u="none" strike="noStrike" kern="1200">
                <a:solidFill>
                  <a:schemeClr val="tx1"/>
                </a:solidFill>
                <a:effectLst/>
                <a:latin typeface="+mn-lt"/>
                <a:ea typeface="+mn-ea"/>
                <a:cs typeface="+mn-cs"/>
              </a:rPr>
              <a:t> in the homelessness world its often moving from emergency to crisis rather than </a:t>
            </a:r>
            <a:r>
              <a:rPr lang="en-GB" sz="1200" b="0" i="0" u="none" strike="noStrike" kern="1200" err="1">
                <a:solidFill>
                  <a:schemeClr val="tx1"/>
                </a:solidFill>
                <a:effectLst/>
                <a:latin typeface="+mn-lt"/>
                <a:ea typeface="+mn-ea"/>
                <a:cs typeface="+mn-cs"/>
              </a:rPr>
              <a:t>Targetted</a:t>
            </a:r>
            <a:r>
              <a:rPr lang="en-GB" sz="1200" b="0" i="0" u="none" strike="noStrike" kern="1200">
                <a:solidFill>
                  <a:schemeClr val="tx1"/>
                </a:solidFill>
                <a:effectLst/>
                <a:latin typeface="+mn-lt"/>
                <a:ea typeface="+mn-ea"/>
                <a:cs typeface="+mn-cs"/>
              </a:rPr>
              <a:t> approaches </a:t>
            </a:r>
            <a:endParaRPr lang="en-US"/>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44D88-DA0F-470D-B969-E94E9523FA9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768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ne of those interviewed while accessing a day service</a:t>
            </a:r>
          </a:p>
          <a:p>
            <a:r>
              <a:rPr lang="en-GB" sz="1200" kern="1200">
                <a:solidFill>
                  <a:schemeClr val="tx1"/>
                </a:solidFill>
                <a:effectLst/>
                <a:latin typeface="+mn-lt"/>
                <a:ea typeface="+mn-ea"/>
                <a:cs typeface="+mn-cs"/>
              </a:rPr>
              <a:t>explained that when he was rough sleeping in an area without a day service, he became very</a:t>
            </a:r>
          </a:p>
          <a:p>
            <a:r>
              <a:rPr lang="en-GB" sz="1200" kern="1200">
                <a:solidFill>
                  <a:schemeClr val="tx1"/>
                </a:solidFill>
                <a:effectLst/>
                <a:latin typeface="+mn-lt"/>
                <a:ea typeface="+mn-ea"/>
                <a:cs typeface="+mn-cs"/>
              </a:rPr>
              <a:t>underweight as he simply was not able to access enough food.</a:t>
            </a:r>
          </a:p>
          <a:p>
            <a:r>
              <a:rPr lang="en-GB" sz="1200" kern="1200">
                <a:solidFill>
                  <a:schemeClr val="tx1"/>
                </a:solidFill>
                <a:effectLst/>
                <a:latin typeface="+mn-lt"/>
                <a:ea typeface="+mn-ea"/>
                <a:cs typeface="+mn-cs"/>
              </a:rPr>
              <a:t>Health professionals highlighted</a:t>
            </a:r>
          </a:p>
          <a:p>
            <a:r>
              <a:rPr lang="en-GB" sz="1200" kern="1200">
                <a:solidFill>
                  <a:schemeClr val="tx1"/>
                </a:solidFill>
                <a:effectLst/>
                <a:latin typeface="+mn-lt"/>
                <a:ea typeface="+mn-ea"/>
                <a:cs typeface="+mn-cs"/>
              </a:rPr>
              <a:t>that without wound care and nursing input, those rough sleeping are at higher risk of</a:t>
            </a:r>
          </a:p>
          <a:p>
            <a:r>
              <a:rPr lang="en-GB" sz="1200" kern="1200">
                <a:solidFill>
                  <a:schemeClr val="tx1"/>
                </a:solidFill>
                <a:effectLst/>
                <a:latin typeface="+mn-lt"/>
                <a:ea typeface="+mn-ea"/>
                <a:cs typeface="+mn-cs"/>
              </a:rPr>
              <a:t>infections, which can prove fatal</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44D88-DA0F-470D-B969-E94E9523FA9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8037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Key area ID in the research</a:t>
            </a:r>
          </a:p>
          <a:p>
            <a:r>
              <a:rPr lang="en-GB"/>
              <a:t>reduce isolation and maintain stability once people are housed.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44D88-DA0F-470D-B969-E94E9523FA9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3297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A86227-5C0F-81C0-0265-714993E6D983}"/>
              </a:ext>
            </a:extLst>
          </p:cNvPr>
          <p:cNvSpPr>
            <a:spLocks noGrp="1" noRot="1" noMove="1" noResize="1" noEditPoints="1" noAdjustHandles="1" noChangeArrowheads="1" noChangeShapeType="1"/>
          </p:cNvSpPr>
          <p:nvPr userDrawn="1"/>
        </p:nvSpPr>
        <p:spPr>
          <a:xfrm>
            <a:off x="0" y="2091936"/>
            <a:ext cx="18288000" cy="8195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 name="TextBox 1">
            <a:extLst>
              <a:ext uri="{FF2B5EF4-FFF2-40B4-BE49-F238E27FC236}">
                <a16:creationId xmlns:a16="http://schemas.microsoft.com/office/drawing/2014/main" id="{8CCE8BEA-E477-9608-B8E8-7158F90D1AC9}"/>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4" name="Footer Placeholder 4">
            <a:extLst>
              <a:ext uri="{FF2B5EF4-FFF2-40B4-BE49-F238E27FC236}">
                <a16:creationId xmlns:a16="http://schemas.microsoft.com/office/drawing/2014/main" id="{F9BFA732-254E-197F-FB34-83F104CF0D93}"/>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15" name="Text Placeholder 14">
            <a:extLst>
              <a:ext uri="{FF2B5EF4-FFF2-40B4-BE49-F238E27FC236}">
                <a16:creationId xmlns:a16="http://schemas.microsoft.com/office/drawing/2014/main" id="{A24EF032-67A5-383B-A2F6-164155C82D44}"/>
              </a:ext>
            </a:extLst>
          </p:cNvPr>
          <p:cNvSpPr>
            <a:spLocks noGrp="1" noRot="1" noMove="1" noResize="1" noEditPoints="1" noAdjustHandles="1" noChangeArrowheads="1" noChangeShapeType="1"/>
          </p:cNvSpPr>
          <p:nvPr>
            <p:ph type="body" sz="quarter" idx="10" hasCustomPrompt="1"/>
          </p:nvPr>
        </p:nvSpPr>
        <p:spPr>
          <a:xfrm>
            <a:off x="3183954" y="6893447"/>
            <a:ext cx="11920092" cy="498599"/>
          </a:xfrm>
          <a:prstGeom prst="rect">
            <a:avLst/>
          </a:prstGeom>
        </p:spPr>
        <p:txBody>
          <a:bodyPr lIns="0" tIns="0" rIns="0" bIns="0">
            <a:spAutoFit/>
          </a:bodyPr>
          <a:lstStyle>
            <a:lvl1pPr marL="0" indent="0" algn="ctr">
              <a:buNone/>
              <a:defRPr sz="3600" b="0">
                <a:solidFill>
                  <a:schemeClr val="bg1"/>
                </a:solidFill>
                <a:latin typeface="Arial" panose="020B0604020202020204" pitchFamily="34" charset="0"/>
                <a:cs typeface="Arial" panose="020B0604020202020204" pitchFamily="34" charset="0"/>
              </a:defRPr>
            </a:lvl1pPr>
          </a:lstStyle>
          <a:p>
            <a:pPr lvl="0"/>
            <a:r>
              <a:rPr lang="en-US"/>
              <a:t>Team – X Month 2023</a:t>
            </a:r>
          </a:p>
        </p:txBody>
      </p:sp>
      <p:sp>
        <p:nvSpPr>
          <p:cNvPr id="5" name="Title Placeholder 2">
            <a:extLst>
              <a:ext uri="{FF2B5EF4-FFF2-40B4-BE49-F238E27FC236}">
                <a16:creationId xmlns:a16="http://schemas.microsoft.com/office/drawing/2014/main" id="{C5D17A20-EF02-88BA-B0D8-AEC31AF2FA19}"/>
              </a:ext>
            </a:extLst>
          </p:cNvPr>
          <p:cNvSpPr>
            <a:spLocks noGrp="1" noRot="1" noMove="1" noResize="1" noEditPoints="1" noAdjustHandles="1" noChangeArrowheads="1" noChangeShapeType="1"/>
          </p:cNvSpPr>
          <p:nvPr>
            <p:ph type="title" hasCustomPrompt="1"/>
          </p:nvPr>
        </p:nvSpPr>
        <p:spPr>
          <a:xfrm>
            <a:off x="3183954" y="5143500"/>
            <a:ext cx="11920092" cy="1371144"/>
          </a:xfrm>
          <a:prstGeom prst="rect">
            <a:avLst/>
          </a:prstGeom>
        </p:spPr>
        <p:txBody>
          <a:bodyPr vert="horz" lIns="0" tIns="0" rIns="0" bIns="0" rtlCol="0" anchor="b" anchorCtr="0">
            <a:spAutoFit/>
          </a:bodyPr>
          <a:lstStyle>
            <a:lvl1pPr algn="ctr">
              <a:defRPr sz="9900">
                <a:solidFill>
                  <a:schemeClr val="bg1"/>
                </a:solidFill>
                <a:latin typeface="Arial" panose="020B0604020202020204" pitchFamily="34" charset="0"/>
                <a:cs typeface="Arial" panose="020B0604020202020204" pitchFamily="34" charset="0"/>
              </a:defRPr>
            </a:lvl1pPr>
          </a:lstStyle>
          <a:p>
            <a:r>
              <a:rPr lang="en-US"/>
              <a:t>Presentation title</a:t>
            </a:r>
            <a:endParaRPr lang="en-GB"/>
          </a:p>
        </p:txBody>
      </p:sp>
    </p:spTree>
    <p:extLst>
      <p:ext uri="{BB962C8B-B14F-4D97-AF65-F5344CB8AC3E}">
        <p14:creationId xmlns:p14="http://schemas.microsoft.com/office/powerpoint/2010/main" val="280426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slide">
    <p:bg>
      <p:bgPr>
        <a:solidFill>
          <a:srgbClr val="FFFFFF"/>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BE040D1-633A-C9A9-0918-866B3AA060A8}"/>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 name="Footer Placeholder 4">
            <a:extLst>
              <a:ext uri="{FF2B5EF4-FFF2-40B4-BE49-F238E27FC236}">
                <a16:creationId xmlns:a16="http://schemas.microsoft.com/office/drawing/2014/main" id="{642BCD2B-968B-89F9-EE6E-2D3E6456F4DD}"/>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6" name="Rectangle 5">
            <a:extLst>
              <a:ext uri="{FF2B5EF4-FFF2-40B4-BE49-F238E27FC236}">
                <a16:creationId xmlns:a16="http://schemas.microsoft.com/office/drawing/2014/main" id="{94731024-AFF6-56D4-C26A-8047B50A42F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C156E772-C6F9-9BBD-6DFC-3AD17BFFA155}"/>
              </a:ext>
            </a:extLst>
          </p:cNvPr>
          <p:cNvSpPr>
            <a:spLocks noGrp="1" noRot="1" noMove="1" noResize="1" noEditPoints="1" noAdjustHandles="1" noChangeArrowheads="1" noChangeShapeType="1"/>
          </p:cNvSpPr>
          <p:nvPr>
            <p:ph type="body" sz="quarter" idx="13"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Insert purpose of this slide pack </a:t>
            </a:r>
          </a:p>
        </p:txBody>
      </p:sp>
      <p:sp>
        <p:nvSpPr>
          <p:cNvPr id="7" name="Title Placeholder 2">
            <a:extLst>
              <a:ext uri="{FF2B5EF4-FFF2-40B4-BE49-F238E27FC236}">
                <a16:creationId xmlns:a16="http://schemas.microsoft.com/office/drawing/2014/main" id="{C3738235-D9CB-90F0-F068-84EC4DA07FB4}"/>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Introduction</a:t>
            </a:r>
            <a:endParaRPr lang="en-GB"/>
          </a:p>
        </p:txBody>
      </p:sp>
    </p:spTree>
    <p:extLst>
      <p:ext uri="{BB962C8B-B14F-4D97-AF65-F5344CB8AC3E}">
        <p14:creationId xmlns:p14="http://schemas.microsoft.com/office/powerpoint/2010/main" val="1861770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ample introduction and contents slide">
    <p:bg>
      <p:bgPr>
        <a:solidFill>
          <a:srgbClr val="FFFFFF"/>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BE040D1-633A-C9A9-0918-866B3AA060A8}"/>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 name="Footer Placeholder 4">
            <a:extLst>
              <a:ext uri="{FF2B5EF4-FFF2-40B4-BE49-F238E27FC236}">
                <a16:creationId xmlns:a16="http://schemas.microsoft.com/office/drawing/2014/main" id="{642BCD2B-968B-89F9-EE6E-2D3E6456F4DD}"/>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27" name="Text Placeholder 7">
            <a:extLst>
              <a:ext uri="{FF2B5EF4-FFF2-40B4-BE49-F238E27FC236}">
                <a16:creationId xmlns:a16="http://schemas.microsoft.com/office/drawing/2014/main" id="{888B257E-221F-C7E4-8377-2FFFAA4DD003}"/>
              </a:ext>
            </a:extLst>
          </p:cNvPr>
          <p:cNvSpPr>
            <a:spLocks noGrp="1"/>
          </p:cNvSpPr>
          <p:nvPr>
            <p:ph type="body" sz="quarter" idx="24"/>
          </p:nvPr>
        </p:nvSpPr>
        <p:spPr>
          <a:xfrm>
            <a:off x="7864999" y="7074743"/>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30" name="Text Placeholder 8">
            <a:extLst>
              <a:ext uri="{FF2B5EF4-FFF2-40B4-BE49-F238E27FC236}">
                <a16:creationId xmlns:a16="http://schemas.microsoft.com/office/drawing/2014/main" id="{E3D03C26-BDAD-233F-6E47-52C4A9DC2F54}"/>
              </a:ext>
            </a:extLst>
          </p:cNvPr>
          <p:cNvSpPr>
            <a:spLocks noGrp="1"/>
          </p:cNvSpPr>
          <p:nvPr>
            <p:ph type="body" sz="quarter" idx="26" hasCustomPrompt="1"/>
          </p:nvPr>
        </p:nvSpPr>
        <p:spPr>
          <a:xfrm>
            <a:off x="4430562" y="7075496"/>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9" name="Text Placeholder 7">
            <a:extLst>
              <a:ext uri="{FF2B5EF4-FFF2-40B4-BE49-F238E27FC236}">
                <a16:creationId xmlns:a16="http://schemas.microsoft.com/office/drawing/2014/main" id="{366B3FBE-753B-F4BF-482C-F5ADAB07EE7D}"/>
              </a:ext>
            </a:extLst>
          </p:cNvPr>
          <p:cNvSpPr>
            <a:spLocks noGrp="1"/>
          </p:cNvSpPr>
          <p:nvPr>
            <p:ph type="body" sz="quarter" idx="25" hasCustomPrompt="1"/>
          </p:nvPr>
        </p:nvSpPr>
        <p:spPr>
          <a:xfrm>
            <a:off x="2005673" y="7075496"/>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23" name="Text Placeholder 6">
            <a:extLst>
              <a:ext uri="{FF2B5EF4-FFF2-40B4-BE49-F238E27FC236}">
                <a16:creationId xmlns:a16="http://schemas.microsoft.com/office/drawing/2014/main" id="{D1E4DE86-D338-B2CF-6889-F27AF587367A}"/>
              </a:ext>
            </a:extLst>
          </p:cNvPr>
          <p:cNvSpPr>
            <a:spLocks noGrp="1"/>
          </p:cNvSpPr>
          <p:nvPr>
            <p:ph type="body" sz="quarter" idx="21"/>
          </p:nvPr>
        </p:nvSpPr>
        <p:spPr>
          <a:xfrm>
            <a:off x="7864999" y="5008662"/>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26" name="Text Placeholder 5">
            <a:extLst>
              <a:ext uri="{FF2B5EF4-FFF2-40B4-BE49-F238E27FC236}">
                <a16:creationId xmlns:a16="http://schemas.microsoft.com/office/drawing/2014/main" id="{3A29D465-4204-0B59-6152-9B9A0EE1857E}"/>
              </a:ext>
            </a:extLst>
          </p:cNvPr>
          <p:cNvSpPr>
            <a:spLocks noGrp="1"/>
          </p:cNvSpPr>
          <p:nvPr>
            <p:ph type="body" sz="quarter" idx="23" hasCustomPrompt="1"/>
          </p:nvPr>
        </p:nvSpPr>
        <p:spPr>
          <a:xfrm>
            <a:off x="4430562" y="5009415"/>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5" name="Text Placeholder 4">
            <a:extLst>
              <a:ext uri="{FF2B5EF4-FFF2-40B4-BE49-F238E27FC236}">
                <a16:creationId xmlns:a16="http://schemas.microsoft.com/office/drawing/2014/main" id="{1A551F4B-755B-AEAC-9FC8-30FF456B009A}"/>
              </a:ext>
            </a:extLst>
          </p:cNvPr>
          <p:cNvSpPr>
            <a:spLocks noGrp="1"/>
          </p:cNvSpPr>
          <p:nvPr>
            <p:ph type="body" sz="quarter" idx="22" hasCustomPrompt="1"/>
          </p:nvPr>
        </p:nvSpPr>
        <p:spPr>
          <a:xfrm>
            <a:off x="2005673" y="5009415"/>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18" name="Text Placeholder 3">
            <a:extLst>
              <a:ext uri="{FF2B5EF4-FFF2-40B4-BE49-F238E27FC236}">
                <a16:creationId xmlns:a16="http://schemas.microsoft.com/office/drawing/2014/main" id="{077C276A-D67C-742F-A2B7-5D007EA59BD1}"/>
              </a:ext>
            </a:extLst>
          </p:cNvPr>
          <p:cNvSpPr>
            <a:spLocks noGrp="1"/>
          </p:cNvSpPr>
          <p:nvPr>
            <p:ph type="body" sz="quarter" idx="14"/>
          </p:nvPr>
        </p:nvSpPr>
        <p:spPr>
          <a:xfrm>
            <a:off x="7864999" y="2925219"/>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17" name="Text Placeholder 2">
            <a:extLst>
              <a:ext uri="{FF2B5EF4-FFF2-40B4-BE49-F238E27FC236}">
                <a16:creationId xmlns:a16="http://schemas.microsoft.com/office/drawing/2014/main" id="{4ABE0792-97BC-2357-08BF-2774805C38ED}"/>
              </a:ext>
            </a:extLst>
          </p:cNvPr>
          <p:cNvSpPr>
            <a:spLocks noGrp="1"/>
          </p:cNvSpPr>
          <p:nvPr>
            <p:ph type="body" sz="quarter" idx="20" hasCustomPrompt="1"/>
          </p:nvPr>
        </p:nvSpPr>
        <p:spPr>
          <a:xfrm>
            <a:off x="4430562" y="2925972"/>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 name="Text Placeholder 1">
            <a:extLst>
              <a:ext uri="{FF2B5EF4-FFF2-40B4-BE49-F238E27FC236}">
                <a16:creationId xmlns:a16="http://schemas.microsoft.com/office/drawing/2014/main" id="{638F259D-179D-20A7-83BD-C20522D6451A}"/>
              </a:ext>
            </a:extLst>
          </p:cNvPr>
          <p:cNvSpPr>
            <a:spLocks noGrp="1"/>
          </p:cNvSpPr>
          <p:nvPr>
            <p:ph type="body" sz="quarter" idx="19" hasCustomPrompt="1"/>
          </p:nvPr>
        </p:nvSpPr>
        <p:spPr>
          <a:xfrm>
            <a:off x="2005673" y="2925972"/>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6" name="Rectangle 5">
            <a:extLst>
              <a:ext uri="{FF2B5EF4-FFF2-40B4-BE49-F238E27FC236}">
                <a16:creationId xmlns:a16="http://schemas.microsoft.com/office/drawing/2014/main" id="{94731024-AFF6-56D4-C26A-8047B50A42F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C156E772-C6F9-9BBD-6DFC-3AD17BFFA155}"/>
              </a:ext>
            </a:extLst>
          </p:cNvPr>
          <p:cNvSpPr>
            <a:spLocks noGrp="1" noRot="1" noMove="1" noResize="1" noEditPoints="1" noAdjustHandles="1" noChangeArrowheads="1" noChangeShapeType="1"/>
          </p:cNvSpPr>
          <p:nvPr>
            <p:ph type="body" sz="quarter" idx="13"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Insert purpose of this slide pack </a:t>
            </a:r>
          </a:p>
        </p:txBody>
      </p:sp>
      <p:sp>
        <p:nvSpPr>
          <p:cNvPr id="7" name="Title Placeholder 2">
            <a:extLst>
              <a:ext uri="{FF2B5EF4-FFF2-40B4-BE49-F238E27FC236}">
                <a16:creationId xmlns:a16="http://schemas.microsoft.com/office/drawing/2014/main" id="{C3738235-D9CB-90F0-F068-84EC4DA07FB4}"/>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Introduction</a:t>
            </a:r>
            <a:endParaRPr lang="en-GB"/>
          </a:p>
        </p:txBody>
      </p:sp>
    </p:spTree>
    <p:extLst>
      <p:ext uri="{BB962C8B-B14F-4D97-AF65-F5344CB8AC3E}">
        <p14:creationId xmlns:p14="http://schemas.microsoft.com/office/powerpoint/2010/main" val="945743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8012246-FEAD-2736-1E40-E7FB72DB0613}"/>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9" name="Footer Placeholder 4">
            <a:extLst>
              <a:ext uri="{FF2B5EF4-FFF2-40B4-BE49-F238E27FC236}">
                <a16:creationId xmlns:a16="http://schemas.microsoft.com/office/drawing/2014/main" id="{5D01E8D3-6CDB-79F9-ECFF-3651A3086E98}"/>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5" name="Rectangle 4">
            <a:extLst>
              <a:ext uri="{FF2B5EF4-FFF2-40B4-BE49-F238E27FC236}">
                <a16:creationId xmlns:a16="http://schemas.microsoft.com/office/drawing/2014/main" id="{51E4AB27-3E1D-9704-CD93-9526F2836F93}"/>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D52D4B64-9D8F-D594-4FDD-E602F723521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6" name="Title Placeholder 2">
            <a:extLst>
              <a:ext uri="{FF2B5EF4-FFF2-40B4-BE49-F238E27FC236}">
                <a16:creationId xmlns:a16="http://schemas.microsoft.com/office/drawing/2014/main" id="{4CDB539E-2F3F-2A61-7B92-04E022F3E1FB}"/>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31162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xample of chart and tex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8012246-FEAD-2736-1E40-E7FB72DB0613}"/>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9" name="Footer Placeholder 4">
            <a:extLst>
              <a:ext uri="{FF2B5EF4-FFF2-40B4-BE49-F238E27FC236}">
                <a16:creationId xmlns:a16="http://schemas.microsoft.com/office/drawing/2014/main" id="{5D01E8D3-6CDB-79F9-ECFF-3651A3086E98}"/>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12" name="Text Placeholder 11">
            <a:extLst>
              <a:ext uri="{FF2B5EF4-FFF2-40B4-BE49-F238E27FC236}">
                <a16:creationId xmlns:a16="http://schemas.microsoft.com/office/drawing/2014/main" id="{15EC0B2B-C87B-0C51-9F6B-F7FFE8E2787B}"/>
              </a:ext>
            </a:extLst>
          </p:cNvPr>
          <p:cNvSpPr>
            <a:spLocks noGrp="1"/>
          </p:cNvSpPr>
          <p:nvPr>
            <p:ph type="body" sz="quarter" idx="19"/>
          </p:nvPr>
        </p:nvSpPr>
        <p:spPr>
          <a:xfrm>
            <a:off x="9947867" y="2988868"/>
            <a:ext cx="7308468" cy="969497"/>
          </a:xfrm>
          <a:prstGeom prst="rect">
            <a:avLst/>
          </a:prstGeom>
        </p:spPr>
        <p:txBody>
          <a:bodyPr lIns="0" tIns="0" rIns="0" bIns="0">
            <a:spAutoFit/>
          </a:bodyPr>
          <a:lstStyle>
            <a:lvl1pPr marL="0" indent="0">
              <a:lnSpc>
                <a:spcPct val="100000"/>
              </a:lnSpc>
              <a:spcBef>
                <a:spcPts val="0"/>
              </a:spcBef>
              <a:spcAft>
                <a:spcPts val="1800"/>
              </a:spcAft>
              <a:buNone/>
              <a:defRPr lang="en-GB" sz="2400" b="1" i="0" kern="1200" dirty="0" smtClean="0">
                <a:solidFill>
                  <a:schemeClr val="tx2"/>
                </a:solidFill>
                <a:latin typeface="Arial" panose="020B0604020202020204" pitchFamily="34" charset="0"/>
                <a:ea typeface="+mn-ea"/>
                <a:cs typeface="Arial" panose="020B0604020202020204" pitchFamily="34" charset="0"/>
              </a:defRPr>
            </a:lvl1pPr>
            <a:lvl2pPr marL="426600" indent="-426600">
              <a:lnSpc>
                <a:spcPct val="100000"/>
              </a:lnSpc>
              <a:spcBef>
                <a:spcPts val="0"/>
              </a:spcBef>
              <a:spcAft>
                <a:spcPts val="1800"/>
              </a:spcAft>
              <a:defRPr lang="en-US" sz="2400" kern="1200" dirty="0">
                <a:solidFill>
                  <a:schemeClr val="tx1"/>
                </a:solidFill>
                <a:latin typeface="+mn-lt"/>
                <a:ea typeface="+mn-ea"/>
                <a:cs typeface="+mn-cs"/>
              </a:defRPr>
            </a:lvl2pPr>
          </a:lstStyle>
          <a:p>
            <a:pPr lvl="0"/>
            <a:r>
              <a:rPr lang="en-GB"/>
              <a:t>Click to edit Master text styles</a:t>
            </a:r>
          </a:p>
          <a:p>
            <a:pPr lvl="1"/>
            <a:r>
              <a:rPr lang="en-GB"/>
              <a:t>Second level</a:t>
            </a:r>
          </a:p>
        </p:txBody>
      </p:sp>
      <p:cxnSp>
        <p:nvCxnSpPr>
          <p:cNvPr id="4" name="Straight Connector 3">
            <a:extLst>
              <a:ext uri="{FF2B5EF4-FFF2-40B4-BE49-F238E27FC236}">
                <a16:creationId xmlns:a16="http://schemas.microsoft.com/office/drawing/2014/main" id="{754B0265-450F-C335-6CC4-7D2948E79630}"/>
              </a:ext>
            </a:extLst>
          </p:cNvPr>
          <p:cNvCxnSpPr>
            <a:cxnSpLocks noGrp="1" noRot="1" noMove="1" noResize="1" noEditPoints="1" noAdjustHandles="1" noChangeArrowheads="1" noChangeShapeType="1"/>
          </p:cNvCxnSpPr>
          <p:nvPr userDrawn="1"/>
        </p:nvCxnSpPr>
        <p:spPr>
          <a:xfrm>
            <a:off x="9144000" y="2763371"/>
            <a:ext cx="0" cy="6782693"/>
          </a:xfrm>
          <a:prstGeom prst="line">
            <a:avLst/>
          </a:prstGeom>
          <a:ln>
            <a:solidFill>
              <a:schemeClr val="tx2"/>
            </a:solidFill>
          </a:ln>
        </p:spPr>
        <p:style>
          <a:lnRef idx="3">
            <a:schemeClr val="dk1"/>
          </a:lnRef>
          <a:fillRef idx="0">
            <a:schemeClr val="dk1"/>
          </a:fillRef>
          <a:effectRef idx="2">
            <a:schemeClr val="dk1"/>
          </a:effectRef>
          <a:fontRef idx="minor">
            <a:schemeClr val="tx1"/>
          </a:fontRef>
        </p:style>
      </p:cxnSp>
      <p:sp>
        <p:nvSpPr>
          <p:cNvPr id="14" name="Chart Placeholder 13">
            <a:extLst>
              <a:ext uri="{FF2B5EF4-FFF2-40B4-BE49-F238E27FC236}">
                <a16:creationId xmlns:a16="http://schemas.microsoft.com/office/drawing/2014/main" id="{07AA62B4-5C1B-8BFC-B491-36C0674777AF}"/>
              </a:ext>
            </a:extLst>
          </p:cNvPr>
          <p:cNvSpPr>
            <a:spLocks noGrp="1"/>
          </p:cNvSpPr>
          <p:nvPr>
            <p:ph type="chart" sz="quarter" idx="20"/>
          </p:nvPr>
        </p:nvSpPr>
        <p:spPr>
          <a:xfrm>
            <a:off x="540000" y="2754747"/>
            <a:ext cx="8062200" cy="6776253"/>
          </a:xfrm>
          <a:prstGeom prst="rect">
            <a:avLst/>
          </a:prstGeom>
        </p:spPr>
        <p:txBody>
          <a:bodyPr lIns="0" tIns="0" rIns="0" bIns="0" anchor="ctr" anchorCtr="0"/>
          <a:lstStyle>
            <a:lvl1pPr marL="0" indent="0" algn="ctr">
              <a:buNone/>
              <a:defRPr sz="1800">
                <a:solidFill>
                  <a:schemeClr val="accent5"/>
                </a:solidFill>
              </a:defRPr>
            </a:lvl1pPr>
          </a:lstStyle>
          <a:p>
            <a:r>
              <a:rPr lang="en-GB"/>
              <a:t>Click icon to add chart</a:t>
            </a:r>
            <a:endParaRPr lang="en-US"/>
          </a:p>
        </p:txBody>
      </p:sp>
      <p:sp>
        <p:nvSpPr>
          <p:cNvPr id="5" name="Rectangle 4">
            <a:extLst>
              <a:ext uri="{FF2B5EF4-FFF2-40B4-BE49-F238E27FC236}">
                <a16:creationId xmlns:a16="http://schemas.microsoft.com/office/drawing/2014/main" id="{51E4AB27-3E1D-9704-CD93-9526F2836F93}"/>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D52D4B64-9D8F-D594-4FDD-E602F723521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6" name="Title Placeholder 2">
            <a:extLst>
              <a:ext uri="{FF2B5EF4-FFF2-40B4-BE49-F238E27FC236}">
                <a16:creationId xmlns:a16="http://schemas.microsoft.com/office/drawing/2014/main" id="{4CDB539E-2F3F-2A61-7B92-04E022F3E1FB}"/>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2777251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ample of text box, text and icon">
    <p:spTree>
      <p:nvGrpSpPr>
        <p:cNvPr id="1" name=""/>
        <p:cNvGrpSpPr/>
        <p:nvPr/>
      </p:nvGrpSpPr>
      <p:grpSpPr>
        <a:xfrm>
          <a:off x="0" y="0"/>
          <a:ext cx="0" cy="0"/>
          <a:chOff x="0" y="0"/>
          <a:chExt cx="0" cy="0"/>
        </a:xfrm>
      </p:grpSpPr>
      <p:sp>
        <p:nvSpPr>
          <p:cNvPr id="30" name="Slide Number Placeholder 5">
            <a:extLst>
              <a:ext uri="{FF2B5EF4-FFF2-40B4-BE49-F238E27FC236}">
                <a16:creationId xmlns:a16="http://schemas.microsoft.com/office/drawing/2014/main" id="{FBE3F79B-2FBC-6E5C-355A-DE48CE262612}"/>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29" name="Footer Placeholder 4">
            <a:extLst>
              <a:ext uri="{FF2B5EF4-FFF2-40B4-BE49-F238E27FC236}">
                <a16:creationId xmlns:a16="http://schemas.microsoft.com/office/drawing/2014/main" id="{01CF29A6-CB41-C2A9-C7BC-86F4CC1A2FF7}"/>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8" name="Text Placeholder 7">
            <a:extLst>
              <a:ext uri="{FF2B5EF4-FFF2-40B4-BE49-F238E27FC236}">
                <a16:creationId xmlns:a16="http://schemas.microsoft.com/office/drawing/2014/main" id="{6B5AE1E8-FBBF-7855-3F7B-2B916F13DE82}"/>
              </a:ext>
            </a:extLst>
          </p:cNvPr>
          <p:cNvSpPr>
            <a:spLocks noGrp="1"/>
          </p:cNvSpPr>
          <p:nvPr>
            <p:ph type="body" sz="quarter" idx="14"/>
          </p:nvPr>
        </p:nvSpPr>
        <p:spPr>
          <a:xfrm>
            <a:off x="8931601" y="2938207"/>
            <a:ext cx="8439767" cy="369332"/>
          </a:xfrm>
          <a:prstGeom prst="rect">
            <a:avLst/>
          </a:prstGeom>
        </p:spPr>
        <p:txBody>
          <a:bodyPr wrap="square" lIns="0" tIns="0" rIns="0" bIns="0">
            <a:spAutoFit/>
          </a:bodyPr>
          <a:lstStyle>
            <a:lvl1pPr marL="426600" indent="-426600">
              <a:lnSpc>
                <a:spcPct val="100000"/>
              </a:lnSpc>
              <a:spcBef>
                <a:spcPts val="0"/>
              </a:spcBef>
              <a:spcAft>
                <a:spcPts val="1200"/>
              </a:spcAft>
              <a:defRPr lang="en-US" sz="2400" kern="1200" dirty="0">
                <a:solidFill>
                  <a:schemeClr val="tx1"/>
                </a:solidFill>
                <a:latin typeface="+mn-lt"/>
                <a:ea typeface="+mn-ea"/>
                <a:cs typeface="+mn-cs"/>
              </a:defRPr>
            </a:lvl1pPr>
          </a:lstStyle>
          <a:p>
            <a:pPr lvl="0"/>
            <a:r>
              <a:rPr lang="en-GB"/>
              <a:t>Click to edit Master text styles</a:t>
            </a:r>
          </a:p>
        </p:txBody>
      </p:sp>
      <p:sp>
        <p:nvSpPr>
          <p:cNvPr id="14" name="Text Placeholder 13">
            <a:extLst>
              <a:ext uri="{FF2B5EF4-FFF2-40B4-BE49-F238E27FC236}">
                <a16:creationId xmlns:a16="http://schemas.microsoft.com/office/drawing/2014/main" id="{91DD2C8F-1F4A-BD4D-2809-C9417F6087C4}"/>
              </a:ext>
            </a:extLst>
          </p:cNvPr>
          <p:cNvSpPr>
            <a:spLocks noGrp="1"/>
          </p:cNvSpPr>
          <p:nvPr>
            <p:ph type="body" sz="quarter" idx="15"/>
          </p:nvPr>
        </p:nvSpPr>
        <p:spPr>
          <a:xfrm>
            <a:off x="918000" y="5372100"/>
            <a:ext cx="7516800" cy="4006800"/>
          </a:xfrm>
          <a:prstGeom prst="rect">
            <a:avLst/>
          </a:prstGeom>
          <a:solidFill>
            <a:schemeClr val="bg2">
              <a:lumMod val="40000"/>
              <a:lumOff val="60000"/>
            </a:schemeClr>
          </a:solidFill>
        </p:spPr>
        <p:txBody>
          <a:bodyPr lIns="288000" tIns="216000" rIns="288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solidFill>
                  <a:schemeClr val="tx1"/>
                </a:solidFill>
              </a:defRPr>
            </a:lvl2pPr>
            <a:lvl3pPr>
              <a:defRPr sz="2400"/>
            </a:lvl3pPr>
            <a:lvl4pPr>
              <a:defRPr sz="2400"/>
            </a:lvl4pPr>
            <a:lvl5pPr>
              <a:defRPr sz="2400"/>
            </a:lvl5pPr>
          </a:lstStyle>
          <a:p>
            <a:pPr lvl="0"/>
            <a:r>
              <a:rPr lang="en-GB"/>
              <a:t>Click to edit Master text styles</a:t>
            </a:r>
          </a:p>
          <a:p>
            <a:pPr lvl="1"/>
            <a:r>
              <a:rPr lang="en-GB"/>
              <a:t>Second level</a:t>
            </a:r>
          </a:p>
        </p:txBody>
      </p:sp>
      <p:sp>
        <p:nvSpPr>
          <p:cNvPr id="16" name="Text Placeholder 13">
            <a:extLst>
              <a:ext uri="{FF2B5EF4-FFF2-40B4-BE49-F238E27FC236}">
                <a16:creationId xmlns:a16="http://schemas.microsoft.com/office/drawing/2014/main" id="{5A9381C4-2FDD-D49A-D43E-1B2ABFA4BA2C}"/>
              </a:ext>
            </a:extLst>
          </p:cNvPr>
          <p:cNvSpPr>
            <a:spLocks noGrp="1"/>
          </p:cNvSpPr>
          <p:nvPr>
            <p:ph type="body" sz="quarter" idx="16"/>
          </p:nvPr>
        </p:nvSpPr>
        <p:spPr>
          <a:xfrm>
            <a:off x="918000" y="2716305"/>
            <a:ext cx="7516800" cy="2430000"/>
          </a:xfrm>
          <a:prstGeom prst="roundRect">
            <a:avLst/>
          </a:prstGeom>
          <a:solidFill>
            <a:schemeClr val="tx2"/>
          </a:solidFill>
        </p:spPr>
        <p:txBody>
          <a:bodyPr lIns="1368000" tIns="251999" rIns="90000" bIns="46800"/>
          <a:lstStyle>
            <a:lvl1pPr marL="0" indent="0">
              <a:lnSpc>
                <a:spcPct val="100000"/>
              </a:lnSpc>
              <a:spcBef>
                <a:spcPts val="0"/>
              </a:spcBef>
              <a:spcAft>
                <a:spcPts val="900"/>
              </a:spcAft>
              <a:buNone/>
              <a:defRPr sz="2400">
                <a:solidFill>
                  <a:schemeClr val="bg1"/>
                </a:solidFill>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20" name="Picture Placeholder 19">
            <a:extLst>
              <a:ext uri="{FF2B5EF4-FFF2-40B4-BE49-F238E27FC236}">
                <a16:creationId xmlns:a16="http://schemas.microsoft.com/office/drawing/2014/main" id="{10D73907-34CD-8021-D089-CD58996F28C7}"/>
              </a:ext>
            </a:extLst>
          </p:cNvPr>
          <p:cNvSpPr>
            <a:spLocks noGrp="1"/>
          </p:cNvSpPr>
          <p:nvPr>
            <p:ph type="pic" sz="quarter" idx="17" hasCustomPrompt="1"/>
          </p:nvPr>
        </p:nvSpPr>
        <p:spPr>
          <a:xfrm>
            <a:off x="1152224" y="3121305"/>
            <a:ext cx="1620000" cy="1620000"/>
          </a:xfrm>
          <a:prstGeom prst="ellipse">
            <a:avLst/>
          </a:prstGeom>
          <a:solidFill>
            <a:schemeClr val="bg1"/>
          </a:solid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25" name="Rectangle 24">
            <a:extLst>
              <a:ext uri="{FF2B5EF4-FFF2-40B4-BE49-F238E27FC236}">
                <a16:creationId xmlns:a16="http://schemas.microsoft.com/office/drawing/2014/main" id="{800DEA4B-763A-4416-E47F-B2403CE6C1B8}"/>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7" name="Text Placeholder 8">
            <a:extLst>
              <a:ext uri="{FF2B5EF4-FFF2-40B4-BE49-F238E27FC236}">
                <a16:creationId xmlns:a16="http://schemas.microsoft.com/office/drawing/2014/main" id="{B30A3252-52D7-59BC-0144-D2092A1458BE}"/>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26" name="Title Placeholder 2">
            <a:extLst>
              <a:ext uri="{FF2B5EF4-FFF2-40B4-BE49-F238E27FC236}">
                <a16:creationId xmlns:a16="http://schemas.microsoft.com/office/drawing/2014/main" id="{E436AFEF-FC18-66CC-3632-52F29552E38D}"/>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282528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xample of grouping multiple information 1">
    <p:spTree>
      <p:nvGrpSpPr>
        <p:cNvPr id="1" name=""/>
        <p:cNvGrpSpPr/>
        <p:nvPr/>
      </p:nvGrpSpPr>
      <p:grpSpPr>
        <a:xfrm>
          <a:off x="0" y="0"/>
          <a:ext cx="0" cy="0"/>
          <a:chOff x="0" y="0"/>
          <a:chExt cx="0" cy="0"/>
        </a:xfrm>
      </p:grpSpPr>
      <p:sp>
        <p:nvSpPr>
          <p:cNvPr id="41" name="Slide Number Placeholder 5">
            <a:extLst>
              <a:ext uri="{FF2B5EF4-FFF2-40B4-BE49-F238E27FC236}">
                <a16:creationId xmlns:a16="http://schemas.microsoft.com/office/drawing/2014/main" id="{DC0B72B6-605B-094B-0AF4-DAB1832690FB}"/>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0" name="Footer Placeholder 4">
            <a:extLst>
              <a:ext uri="{FF2B5EF4-FFF2-40B4-BE49-F238E27FC236}">
                <a16:creationId xmlns:a16="http://schemas.microsoft.com/office/drawing/2014/main" id="{DBA4A6F6-191C-3E83-B9AA-E3B3064E30C3}"/>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36" name="Text Placeholder 8">
            <a:extLst>
              <a:ext uri="{FF2B5EF4-FFF2-40B4-BE49-F238E27FC236}">
                <a16:creationId xmlns:a16="http://schemas.microsoft.com/office/drawing/2014/main" id="{3A19F4D1-0FD2-4233-4831-CFE344BADEDA}"/>
              </a:ext>
            </a:extLst>
          </p:cNvPr>
          <p:cNvSpPr>
            <a:spLocks noGrp="1"/>
          </p:cNvSpPr>
          <p:nvPr>
            <p:ph type="body" sz="quarter" idx="26"/>
          </p:nvPr>
        </p:nvSpPr>
        <p:spPr>
          <a:xfrm>
            <a:off x="10074275" y="7134480"/>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5" name="Text Placeholder 7">
            <a:extLst>
              <a:ext uri="{FF2B5EF4-FFF2-40B4-BE49-F238E27FC236}">
                <a16:creationId xmlns:a16="http://schemas.microsoft.com/office/drawing/2014/main" id="{06355359-FD37-A2D4-F1DB-FB7D7696E471}"/>
              </a:ext>
            </a:extLst>
          </p:cNvPr>
          <p:cNvSpPr>
            <a:spLocks noGrp="1"/>
          </p:cNvSpPr>
          <p:nvPr>
            <p:ph type="body" sz="quarter" idx="25" hasCustomPrompt="1"/>
          </p:nvPr>
        </p:nvSpPr>
        <p:spPr>
          <a:xfrm>
            <a:off x="10074275" y="6680785"/>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34" name="Rectangle: Rounded Corners 4">
            <a:extLst>
              <a:ext uri="{FF2B5EF4-FFF2-40B4-BE49-F238E27FC236}">
                <a16:creationId xmlns:a16="http://schemas.microsoft.com/office/drawing/2014/main" id="{EF14570C-57AA-FADD-0C3C-13828D0387FC}"/>
              </a:ext>
            </a:extLst>
          </p:cNvPr>
          <p:cNvSpPr/>
          <p:nvPr userDrawn="1"/>
        </p:nvSpPr>
        <p:spPr>
          <a:xfrm>
            <a:off x="9590400" y="6341007"/>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3" name="Text Placeholder 6">
            <a:extLst>
              <a:ext uri="{FF2B5EF4-FFF2-40B4-BE49-F238E27FC236}">
                <a16:creationId xmlns:a16="http://schemas.microsoft.com/office/drawing/2014/main" id="{0C8CFDB4-BA55-3B38-87C1-145124EF5599}"/>
              </a:ext>
            </a:extLst>
          </p:cNvPr>
          <p:cNvSpPr>
            <a:spLocks noGrp="1"/>
          </p:cNvSpPr>
          <p:nvPr>
            <p:ph type="body" sz="quarter" idx="24"/>
          </p:nvPr>
        </p:nvSpPr>
        <p:spPr>
          <a:xfrm>
            <a:off x="1350000" y="7134480"/>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2" name="Text Placeholder 5">
            <a:extLst>
              <a:ext uri="{FF2B5EF4-FFF2-40B4-BE49-F238E27FC236}">
                <a16:creationId xmlns:a16="http://schemas.microsoft.com/office/drawing/2014/main" id="{60A22822-4F89-6D2F-2D52-A25ED2032D12}"/>
              </a:ext>
            </a:extLst>
          </p:cNvPr>
          <p:cNvSpPr>
            <a:spLocks noGrp="1"/>
          </p:cNvSpPr>
          <p:nvPr>
            <p:ph type="body" sz="quarter" idx="23" hasCustomPrompt="1"/>
          </p:nvPr>
        </p:nvSpPr>
        <p:spPr>
          <a:xfrm>
            <a:off x="1350000" y="6680785"/>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31" name="Rectangle: Rounded Corners 3">
            <a:extLst>
              <a:ext uri="{FF2B5EF4-FFF2-40B4-BE49-F238E27FC236}">
                <a16:creationId xmlns:a16="http://schemas.microsoft.com/office/drawing/2014/main" id="{12ADCB45-D977-07A6-FDA2-6EF04EE05353}"/>
              </a:ext>
            </a:extLst>
          </p:cNvPr>
          <p:cNvSpPr/>
          <p:nvPr userDrawn="1"/>
        </p:nvSpPr>
        <p:spPr>
          <a:xfrm>
            <a:off x="864000" y="6341007"/>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9" name="Text Placeholder 4">
            <a:extLst>
              <a:ext uri="{FF2B5EF4-FFF2-40B4-BE49-F238E27FC236}">
                <a16:creationId xmlns:a16="http://schemas.microsoft.com/office/drawing/2014/main" id="{49814ED8-F60A-01A4-09E8-A01B54A61BF5}"/>
              </a:ext>
            </a:extLst>
          </p:cNvPr>
          <p:cNvSpPr>
            <a:spLocks noGrp="1"/>
          </p:cNvSpPr>
          <p:nvPr>
            <p:ph type="body" sz="quarter" idx="22"/>
          </p:nvPr>
        </p:nvSpPr>
        <p:spPr>
          <a:xfrm>
            <a:off x="10074275" y="3581811"/>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8" name="Text Placeholder 3">
            <a:extLst>
              <a:ext uri="{FF2B5EF4-FFF2-40B4-BE49-F238E27FC236}">
                <a16:creationId xmlns:a16="http://schemas.microsoft.com/office/drawing/2014/main" id="{B9BF4D4C-D0EE-7FF2-5452-838C9B636F41}"/>
              </a:ext>
            </a:extLst>
          </p:cNvPr>
          <p:cNvSpPr>
            <a:spLocks noGrp="1"/>
          </p:cNvSpPr>
          <p:nvPr>
            <p:ph type="body" sz="quarter" idx="21" hasCustomPrompt="1"/>
          </p:nvPr>
        </p:nvSpPr>
        <p:spPr>
          <a:xfrm>
            <a:off x="10074275" y="3128116"/>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27" name="Rectangle: Rounded Corners 2">
            <a:extLst>
              <a:ext uri="{FF2B5EF4-FFF2-40B4-BE49-F238E27FC236}">
                <a16:creationId xmlns:a16="http://schemas.microsoft.com/office/drawing/2014/main" id="{A7802BF0-16BB-D154-0547-16D7919BF06E}"/>
              </a:ext>
            </a:extLst>
          </p:cNvPr>
          <p:cNvSpPr/>
          <p:nvPr userDrawn="1"/>
        </p:nvSpPr>
        <p:spPr>
          <a:xfrm>
            <a:off x="9590400" y="2788338"/>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350000" y="3581811"/>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4" name="Text Placeholder 1">
            <a:extLst>
              <a:ext uri="{FF2B5EF4-FFF2-40B4-BE49-F238E27FC236}">
                <a16:creationId xmlns:a16="http://schemas.microsoft.com/office/drawing/2014/main" id="{6750055F-362E-44AC-5356-F05F20770110}"/>
              </a:ext>
            </a:extLst>
          </p:cNvPr>
          <p:cNvSpPr>
            <a:spLocks noGrp="1"/>
          </p:cNvSpPr>
          <p:nvPr>
            <p:ph type="body" sz="quarter" idx="19" hasCustomPrompt="1"/>
          </p:nvPr>
        </p:nvSpPr>
        <p:spPr>
          <a:xfrm>
            <a:off x="1350000" y="3128116"/>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23" name="Rectangle: Rounded Corners 1">
            <a:extLst>
              <a:ext uri="{FF2B5EF4-FFF2-40B4-BE49-F238E27FC236}">
                <a16:creationId xmlns:a16="http://schemas.microsoft.com/office/drawing/2014/main" id="{F69F61DD-59F1-C0BB-C9E0-F02EB6017E0C}"/>
              </a:ext>
            </a:extLst>
          </p:cNvPr>
          <p:cNvSpPr/>
          <p:nvPr userDrawn="1"/>
        </p:nvSpPr>
        <p:spPr>
          <a:xfrm>
            <a:off x="864000" y="2788338"/>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7" name="Rectangle 36">
            <a:extLst>
              <a:ext uri="{FF2B5EF4-FFF2-40B4-BE49-F238E27FC236}">
                <a16:creationId xmlns:a16="http://schemas.microsoft.com/office/drawing/2014/main" id="{99C4B612-4C7F-2115-6CD8-9B5093A637C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9" name="Text Placeholder 8">
            <a:extLst>
              <a:ext uri="{FF2B5EF4-FFF2-40B4-BE49-F238E27FC236}">
                <a16:creationId xmlns:a16="http://schemas.microsoft.com/office/drawing/2014/main" id="{D1B96993-1626-44FD-6192-C83FAB0E9745}"/>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38" name="Title Placeholder 2">
            <a:extLst>
              <a:ext uri="{FF2B5EF4-FFF2-40B4-BE49-F238E27FC236}">
                <a16:creationId xmlns:a16="http://schemas.microsoft.com/office/drawing/2014/main" id="{C6055F86-BEA3-116C-FBED-721EE9794F38}"/>
              </a:ext>
            </a:extLst>
          </p:cNvPr>
          <p:cNvSpPr>
            <a:spLocks noGrp="1" noRot="1" noMove="1" noResize="1" noEditPoints="1" noAdjustHandles="1" noChangeArrowheads="1" noChangeShapeType="1"/>
          </p:cNvSpPr>
          <p:nvPr>
            <p:ph type="title" hasCustomPrompt="1"/>
          </p:nvPr>
        </p:nvSpPr>
        <p:spPr>
          <a:xfrm>
            <a:off x="6163521" y="756000"/>
            <a:ext cx="1142257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1050426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xample of grouping multiple information 2">
    <p:spTree>
      <p:nvGrpSpPr>
        <p:cNvPr id="1" name=""/>
        <p:cNvGrpSpPr/>
        <p:nvPr/>
      </p:nvGrpSpPr>
      <p:grpSpPr>
        <a:xfrm>
          <a:off x="0" y="0"/>
          <a:ext cx="0" cy="0"/>
          <a:chOff x="0" y="0"/>
          <a:chExt cx="0" cy="0"/>
        </a:xfrm>
      </p:grpSpPr>
      <p:sp>
        <p:nvSpPr>
          <p:cNvPr id="40" name="Slide Number Placeholder 5">
            <a:extLst>
              <a:ext uri="{FF2B5EF4-FFF2-40B4-BE49-F238E27FC236}">
                <a16:creationId xmlns:a16="http://schemas.microsoft.com/office/drawing/2014/main" id="{836D8CF6-69B5-F29F-B657-A7A1E845F3D2}"/>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39" name="Footer Placeholder 4">
            <a:extLst>
              <a:ext uri="{FF2B5EF4-FFF2-40B4-BE49-F238E27FC236}">
                <a16:creationId xmlns:a16="http://schemas.microsoft.com/office/drawing/2014/main" id="{451DE942-8D92-123B-659F-FAB2FFEB950A}"/>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19" name="Rectangle: Rounded Corners 5">
            <a:extLst>
              <a:ext uri="{FF2B5EF4-FFF2-40B4-BE49-F238E27FC236}">
                <a16:creationId xmlns:a16="http://schemas.microsoft.com/office/drawing/2014/main" id="{CE067A2C-46F7-2825-434F-CEE7DFAE41D1}"/>
              </a:ext>
            </a:extLst>
          </p:cNvPr>
          <p:cNvSpPr/>
          <p:nvPr userDrawn="1"/>
        </p:nvSpPr>
        <p:spPr>
          <a:xfrm>
            <a:off x="9728176" y="2788337"/>
            <a:ext cx="7617815" cy="6595781"/>
          </a:xfrm>
          <a:prstGeom prst="round2SameRect">
            <a:avLst>
              <a:gd name="adj1" fmla="val 0"/>
              <a:gd name="adj2" fmla="val 9213"/>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700"/>
          </a:p>
        </p:txBody>
      </p:sp>
      <p:sp>
        <p:nvSpPr>
          <p:cNvPr id="26" name="Text Placeholder 4">
            <a:extLst>
              <a:ext uri="{FF2B5EF4-FFF2-40B4-BE49-F238E27FC236}">
                <a16:creationId xmlns:a16="http://schemas.microsoft.com/office/drawing/2014/main" id="{196DEA97-70B7-4002-C04D-03B6F8474C8F}"/>
              </a:ext>
            </a:extLst>
          </p:cNvPr>
          <p:cNvSpPr>
            <a:spLocks noGrp="1"/>
          </p:cNvSpPr>
          <p:nvPr>
            <p:ph type="body" sz="quarter" idx="22"/>
          </p:nvPr>
        </p:nvSpPr>
        <p:spPr>
          <a:xfrm>
            <a:off x="10211246" y="3861484"/>
            <a:ext cx="6651672"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0" name="Text Placeholder 3">
            <a:extLst>
              <a:ext uri="{FF2B5EF4-FFF2-40B4-BE49-F238E27FC236}">
                <a16:creationId xmlns:a16="http://schemas.microsoft.com/office/drawing/2014/main" id="{96BBDDA6-345B-B843-B5D2-3FD422F0B78E}"/>
              </a:ext>
            </a:extLst>
          </p:cNvPr>
          <p:cNvSpPr>
            <a:spLocks noGrp="1"/>
          </p:cNvSpPr>
          <p:nvPr>
            <p:ph type="body" sz="quarter" idx="21" hasCustomPrompt="1"/>
          </p:nvPr>
        </p:nvSpPr>
        <p:spPr>
          <a:xfrm>
            <a:off x="9713882" y="2691429"/>
            <a:ext cx="7646400" cy="837000"/>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sub-header</a:t>
            </a:r>
            <a:endParaRPr lang="en-US"/>
          </a:p>
        </p:txBody>
      </p:sp>
      <p:sp>
        <p:nvSpPr>
          <p:cNvPr id="23" name="Rectangle: Rounded Corners 1">
            <a:extLst>
              <a:ext uri="{FF2B5EF4-FFF2-40B4-BE49-F238E27FC236}">
                <a16:creationId xmlns:a16="http://schemas.microsoft.com/office/drawing/2014/main" id="{F69F61DD-59F1-C0BB-C9E0-F02EB6017E0C}"/>
              </a:ext>
            </a:extLst>
          </p:cNvPr>
          <p:cNvSpPr/>
          <p:nvPr userDrawn="1"/>
        </p:nvSpPr>
        <p:spPr>
          <a:xfrm>
            <a:off x="977716" y="2788337"/>
            <a:ext cx="7617815" cy="6595781"/>
          </a:xfrm>
          <a:prstGeom prst="round2SameRect">
            <a:avLst>
              <a:gd name="adj1" fmla="val 0"/>
              <a:gd name="adj2" fmla="val 9213"/>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700"/>
          </a:p>
        </p:txBody>
      </p: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460786" y="3861484"/>
            <a:ext cx="6651672"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4" name="Text Placeholder 1">
            <a:extLst>
              <a:ext uri="{FF2B5EF4-FFF2-40B4-BE49-F238E27FC236}">
                <a16:creationId xmlns:a16="http://schemas.microsoft.com/office/drawing/2014/main" id="{6750055F-362E-44AC-5356-F05F20770110}"/>
              </a:ext>
            </a:extLst>
          </p:cNvPr>
          <p:cNvSpPr>
            <a:spLocks noGrp="1"/>
          </p:cNvSpPr>
          <p:nvPr>
            <p:ph type="body" sz="quarter" idx="19" hasCustomPrompt="1"/>
          </p:nvPr>
        </p:nvSpPr>
        <p:spPr>
          <a:xfrm>
            <a:off x="963422" y="2691429"/>
            <a:ext cx="7646400" cy="837000"/>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sub-header</a:t>
            </a:r>
            <a:endParaRPr lang="en-US"/>
          </a:p>
        </p:txBody>
      </p:sp>
      <p:sp>
        <p:nvSpPr>
          <p:cNvPr id="30" name="Rectangle 29">
            <a:extLst>
              <a:ext uri="{FF2B5EF4-FFF2-40B4-BE49-F238E27FC236}">
                <a16:creationId xmlns:a16="http://schemas.microsoft.com/office/drawing/2014/main" id="{B9F0512B-71BC-CC69-CBD8-A5AC0FEAA900}"/>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8" name="Text Placeholder 8">
            <a:extLst>
              <a:ext uri="{FF2B5EF4-FFF2-40B4-BE49-F238E27FC236}">
                <a16:creationId xmlns:a16="http://schemas.microsoft.com/office/drawing/2014/main" id="{771ED409-3394-EB5B-CCFA-36A4897129A8}"/>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37" name="Title Placeholder 2">
            <a:extLst>
              <a:ext uri="{FF2B5EF4-FFF2-40B4-BE49-F238E27FC236}">
                <a16:creationId xmlns:a16="http://schemas.microsoft.com/office/drawing/2014/main" id="{2A82B2AA-3882-11C8-4928-8012D82E77CC}"/>
              </a:ext>
            </a:extLst>
          </p:cNvPr>
          <p:cNvSpPr>
            <a:spLocks noGrp="1" noRot="1" noMove="1" noResize="1" noEditPoints="1" noAdjustHandles="1" noChangeArrowheads="1" noChangeShapeType="1"/>
          </p:cNvSpPr>
          <p:nvPr>
            <p:ph type="title" hasCustomPrompt="1"/>
          </p:nvPr>
        </p:nvSpPr>
        <p:spPr>
          <a:xfrm>
            <a:off x="6163521" y="756000"/>
            <a:ext cx="1142257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763818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xample of infographic and text">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38630B50-84DA-5FC4-84A1-1A4ED10B4394}"/>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11" name="Footer Placeholder 4">
            <a:extLst>
              <a:ext uri="{FF2B5EF4-FFF2-40B4-BE49-F238E27FC236}">
                <a16:creationId xmlns:a16="http://schemas.microsoft.com/office/drawing/2014/main" id="{B7AD4746-9DC7-13F7-934E-B03E9B5986C1}"/>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27" name="SmartArt Placeholder 1">
            <a:extLst>
              <a:ext uri="{FF2B5EF4-FFF2-40B4-BE49-F238E27FC236}">
                <a16:creationId xmlns:a16="http://schemas.microsoft.com/office/drawing/2014/main" id="{AB4A304E-68FB-0CDC-9A6B-0CA3E57E4B28}"/>
              </a:ext>
            </a:extLst>
          </p:cNvPr>
          <p:cNvSpPr>
            <a:spLocks noGrp="1"/>
          </p:cNvSpPr>
          <p:nvPr>
            <p:ph type="dgm" sz="quarter" idx="23"/>
          </p:nvPr>
        </p:nvSpPr>
        <p:spPr>
          <a:xfrm>
            <a:off x="9685802" y="2754747"/>
            <a:ext cx="8062196" cy="6776253"/>
          </a:xfrm>
          <a:prstGeom prst="rect">
            <a:avLst/>
          </a:prstGeom>
        </p:spPr>
        <p:txBody>
          <a:bodyPr lIns="0" tIns="0" rIns="0" bIns="0" anchor="ctr" anchorCtr="0"/>
          <a:lstStyle>
            <a:lvl1pPr marL="0" indent="0" algn="ctr">
              <a:buNone/>
              <a:defRPr lang="en-US" sz="1800" kern="1200">
                <a:solidFill>
                  <a:schemeClr val="accent5"/>
                </a:solidFill>
                <a:latin typeface="+mn-lt"/>
                <a:ea typeface="+mn-ea"/>
                <a:cs typeface="+mn-cs"/>
              </a:defRPr>
            </a:lvl1pPr>
          </a:lstStyle>
          <a:p>
            <a:r>
              <a:rPr lang="en-GB"/>
              <a:t>Click icon to add SmartArt graphic</a:t>
            </a:r>
            <a:endParaRPr lang="en-US"/>
          </a:p>
        </p:txBody>
      </p:sp>
      <p:cxnSp>
        <p:nvCxnSpPr>
          <p:cNvPr id="2" name="Straight Connector 1">
            <a:extLst>
              <a:ext uri="{FF2B5EF4-FFF2-40B4-BE49-F238E27FC236}">
                <a16:creationId xmlns:a16="http://schemas.microsoft.com/office/drawing/2014/main" id="{08BE6983-A079-D5D8-1F9F-DF09796DBA9E}"/>
              </a:ext>
            </a:extLst>
          </p:cNvPr>
          <p:cNvCxnSpPr>
            <a:cxnSpLocks noGrp="1" noRot="1" noMove="1" noResize="1" noEditPoints="1" noAdjustHandles="1" noChangeArrowheads="1" noChangeShapeType="1"/>
          </p:cNvCxnSpPr>
          <p:nvPr userDrawn="1"/>
        </p:nvCxnSpPr>
        <p:spPr>
          <a:xfrm>
            <a:off x="9144000" y="2763371"/>
            <a:ext cx="0" cy="6782693"/>
          </a:xfrm>
          <a:prstGeom prst="line">
            <a:avLst/>
          </a:prstGeom>
          <a:ln>
            <a:solidFill>
              <a:schemeClr val="tx2"/>
            </a:solidFill>
          </a:ln>
        </p:spPr>
        <p:style>
          <a:lnRef idx="3">
            <a:schemeClr val="dk1"/>
          </a:lnRef>
          <a:fillRef idx="0">
            <a:schemeClr val="dk1"/>
          </a:fillRef>
          <a:effectRef idx="2">
            <a:schemeClr val="dk1"/>
          </a:effectRef>
          <a:fontRef idx="minor">
            <a:schemeClr val="tx1"/>
          </a:fontRef>
        </p:style>
      </p:cxn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146461" y="3890059"/>
            <a:ext cx="7054566"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6" name="Text Placeholder 1">
            <a:extLst>
              <a:ext uri="{FF2B5EF4-FFF2-40B4-BE49-F238E27FC236}">
                <a16:creationId xmlns:a16="http://schemas.microsoft.com/office/drawing/2014/main" id="{DB060B3C-2AF3-1D3D-DE28-9841D46F83B7}"/>
              </a:ext>
            </a:extLst>
          </p:cNvPr>
          <p:cNvSpPr>
            <a:spLocks noGrp="1"/>
          </p:cNvSpPr>
          <p:nvPr>
            <p:ph type="body" sz="quarter" idx="19" hasCustomPrompt="1"/>
          </p:nvPr>
        </p:nvSpPr>
        <p:spPr>
          <a:xfrm>
            <a:off x="853887" y="2716306"/>
            <a:ext cx="7584129" cy="683783"/>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8" name="Rectangle 7">
            <a:extLst>
              <a:ext uri="{FF2B5EF4-FFF2-40B4-BE49-F238E27FC236}">
                <a16:creationId xmlns:a16="http://schemas.microsoft.com/office/drawing/2014/main" id="{FBDF5227-C3B1-EA22-D494-37A10E8E90DC}"/>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10" name="Text Placeholder 8">
            <a:extLst>
              <a:ext uri="{FF2B5EF4-FFF2-40B4-BE49-F238E27FC236}">
                <a16:creationId xmlns:a16="http://schemas.microsoft.com/office/drawing/2014/main" id="{FF5C7240-BC70-F047-76C1-F4F895E6FAF1}"/>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9" name="Title Placeholder 2">
            <a:extLst>
              <a:ext uri="{FF2B5EF4-FFF2-40B4-BE49-F238E27FC236}">
                <a16:creationId xmlns:a16="http://schemas.microsoft.com/office/drawing/2014/main" id="{780DEBAF-6038-2055-ABB1-098B08B55559}"/>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4063316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xample icon and text 1">
    <p:spTree>
      <p:nvGrpSpPr>
        <p:cNvPr id="1" name=""/>
        <p:cNvGrpSpPr/>
        <p:nvPr/>
      </p:nvGrpSpPr>
      <p:grpSpPr>
        <a:xfrm>
          <a:off x="0" y="0"/>
          <a:ext cx="0" cy="0"/>
          <a:chOff x="0" y="0"/>
          <a:chExt cx="0" cy="0"/>
        </a:xfrm>
      </p:grpSpPr>
      <p:sp>
        <p:nvSpPr>
          <p:cNvPr id="45" name="Slide Number Placeholder 5">
            <a:extLst>
              <a:ext uri="{FF2B5EF4-FFF2-40B4-BE49-F238E27FC236}">
                <a16:creationId xmlns:a16="http://schemas.microsoft.com/office/drawing/2014/main" id="{B9C17506-8579-8975-52FC-81F63B6B15FF}"/>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4" name="Footer Placeholder 4">
            <a:extLst>
              <a:ext uri="{FF2B5EF4-FFF2-40B4-BE49-F238E27FC236}">
                <a16:creationId xmlns:a16="http://schemas.microsoft.com/office/drawing/2014/main" id="{0708DEB4-A3E4-C135-CC90-1E47C78A74F4}"/>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cxnSp>
        <p:nvCxnSpPr>
          <p:cNvPr id="14" name="Straight Connector 3">
            <a:extLst>
              <a:ext uri="{FF2B5EF4-FFF2-40B4-BE49-F238E27FC236}">
                <a16:creationId xmlns:a16="http://schemas.microsoft.com/office/drawing/2014/main" id="{2FEB0E83-A665-4F42-2656-A6DE1D1E7DBA}"/>
              </a:ext>
            </a:extLst>
          </p:cNvPr>
          <p:cNvCxnSpPr>
            <a:cxnSpLocks noGrp="1" noRot="1" noMove="1" noResize="1" noEditPoints="1" noAdjustHandles="1" noChangeArrowheads="1" noChangeShapeType="1"/>
          </p:cNvCxnSpPr>
          <p:nvPr userDrawn="1"/>
        </p:nvCxnSpPr>
        <p:spPr>
          <a:xfrm>
            <a:off x="550800" y="9501516"/>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38" name="Text Placeholder 6">
            <a:extLst>
              <a:ext uri="{FF2B5EF4-FFF2-40B4-BE49-F238E27FC236}">
                <a16:creationId xmlns:a16="http://schemas.microsoft.com/office/drawing/2014/main" id="{7A388780-0C1E-734B-FF34-87D783F10E46}"/>
              </a:ext>
            </a:extLst>
          </p:cNvPr>
          <p:cNvSpPr>
            <a:spLocks noGrp="1"/>
          </p:cNvSpPr>
          <p:nvPr>
            <p:ph type="body" sz="quarter" idx="24"/>
          </p:nvPr>
        </p:nvSpPr>
        <p:spPr>
          <a:xfrm>
            <a:off x="4883494" y="8093881"/>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9" name="Text Placeholder 5">
            <a:extLst>
              <a:ext uri="{FF2B5EF4-FFF2-40B4-BE49-F238E27FC236}">
                <a16:creationId xmlns:a16="http://schemas.microsoft.com/office/drawing/2014/main" id="{8F76C1C6-4B2C-0DCF-2CC2-9B8AE2C74346}"/>
              </a:ext>
            </a:extLst>
          </p:cNvPr>
          <p:cNvSpPr>
            <a:spLocks noGrp="1"/>
          </p:cNvSpPr>
          <p:nvPr>
            <p:ph type="body" sz="quarter" idx="25"/>
          </p:nvPr>
        </p:nvSpPr>
        <p:spPr>
          <a:xfrm>
            <a:off x="806822" y="7532129"/>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40" name="Picture Placeholder 3">
            <a:extLst>
              <a:ext uri="{FF2B5EF4-FFF2-40B4-BE49-F238E27FC236}">
                <a16:creationId xmlns:a16="http://schemas.microsoft.com/office/drawing/2014/main" id="{0E66B355-7B88-4035-5471-D1DFCCD6BCFE}"/>
              </a:ext>
            </a:extLst>
          </p:cNvPr>
          <p:cNvSpPr>
            <a:spLocks noGrp="1"/>
          </p:cNvSpPr>
          <p:nvPr>
            <p:ph type="pic" sz="quarter" idx="26" hasCustomPrompt="1"/>
          </p:nvPr>
        </p:nvSpPr>
        <p:spPr>
          <a:xfrm>
            <a:off x="940887" y="7645569"/>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cxnSp>
        <p:nvCxnSpPr>
          <p:cNvPr id="13" name="Straight Connector 2">
            <a:extLst>
              <a:ext uri="{FF2B5EF4-FFF2-40B4-BE49-F238E27FC236}">
                <a16:creationId xmlns:a16="http://schemas.microsoft.com/office/drawing/2014/main" id="{23000480-EA21-3B7D-25C7-42525B61BE34}"/>
              </a:ext>
            </a:extLst>
          </p:cNvPr>
          <p:cNvCxnSpPr>
            <a:cxnSpLocks noGrp="1" noRot="1" noMove="1" noResize="1" noEditPoints="1" noAdjustHandles="1" noChangeArrowheads="1" noChangeShapeType="1"/>
          </p:cNvCxnSpPr>
          <p:nvPr userDrawn="1"/>
        </p:nvCxnSpPr>
        <p:spPr>
          <a:xfrm>
            <a:off x="550800" y="7111302"/>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35" name="Text Placeholder 4">
            <a:extLst>
              <a:ext uri="{FF2B5EF4-FFF2-40B4-BE49-F238E27FC236}">
                <a16:creationId xmlns:a16="http://schemas.microsoft.com/office/drawing/2014/main" id="{CA83351C-C32B-FF19-4AA4-536F9F2A85AE}"/>
              </a:ext>
            </a:extLst>
          </p:cNvPr>
          <p:cNvSpPr>
            <a:spLocks noGrp="1"/>
          </p:cNvSpPr>
          <p:nvPr>
            <p:ph type="body" sz="quarter" idx="21"/>
          </p:nvPr>
        </p:nvSpPr>
        <p:spPr>
          <a:xfrm>
            <a:off x="4883494" y="5711629"/>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6" name="Text Placeholder 3">
            <a:extLst>
              <a:ext uri="{FF2B5EF4-FFF2-40B4-BE49-F238E27FC236}">
                <a16:creationId xmlns:a16="http://schemas.microsoft.com/office/drawing/2014/main" id="{2510443C-95B1-C730-80BF-853387A908F7}"/>
              </a:ext>
            </a:extLst>
          </p:cNvPr>
          <p:cNvSpPr>
            <a:spLocks noGrp="1"/>
          </p:cNvSpPr>
          <p:nvPr>
            <p:ph type="body" sz="quarter" idx="22"/>
          </p:nvPr>
        </p:nvSpPr>
        <p:spPr>
          <a:xfrm>
            <a:off x="806822" y="5149877"/>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37" name="Picture Placeholder 2">
            <a:extLst>
              <a:ext uri="{FF2B5EF4-FFF2-40B4-BE49-F238E27FC236}">
                <a16:creationId xmlns:a16="http://schemas.microsoft.com/office/drawing/2014/main" id="{3CE9F517-024D-0D74-D269-83DA2D17C15D}"/>
              </a:ext>
            </a:extLst>
          </p:cNvPr>
          <p:cNvSpPr>
            <a:spLocks noGrp="1"/>
          </p:cNvSpPr>
          <p:nvPr>
            <p:ph type="pic" sz="quarter" idx="23" hasCustomPrompt="1"/>
          </p:nvPr>
        </p:nvSpPr>
        <p:spPr>
          <a:xfrm>
            <a:off x="940887" y="5263317"/>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cxnSp>
        <p:nvCxnSpPr>
          <p:cNvPr id="11" name="Straight Connector 1">
            <a:extLst>
              <a:ext uri="{FF2B5EF4-FFF2-40B4-BE49-F238E27FC236}">
                <a16:creationId xmlns:a16="http://schemas.microsoft.com/office/drawing/2014/main" id="{1033842E-FE73-A8AE-3074-E0DD4F678CC3}"/>
              </a:ext>
            </a:extLst>
          </p:cNvPr>
          <p:cNvCxnSpPr>
            <a:cxnSpLocks noGrp="1" noRot="1" noMove="1" noResize="1" noEditPoints="1" noAdjustHandles="1" noChangeArrowheads="1" noChangeShapeType="1"/>
          </p:cNvCxnSpPr>
          <p:nvPr userDrawn="1"/>
        </p:nvCxnSpPr>
        <p:spPr>
          <a:xfrm>
            <a:off x="550800" y="4721088"/>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25BD43C2-5E65-024F-F2D7-1623C84E025D}"/>
              </a:ext>
            </a:extLst>
          </p:cNvPr>
          <p:cNvSpPr>
            <a:spLocks noGrp="1"/>
          </p:cNvSpPr>
          <p:nvPr>
            <p:ph type="body" sz="quarter" idx="20"/>
          </p:nvPr>
        </p:nvSpPr>
        <p:spPr>
          <a:xfrm>
            <a:off x="4883494" y="3317633"/>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0" name="Text Placeholder 1">
            <a:extLst>
              <a:ext uri="{FF2B5EF4-FFF2-40B4-BE49-F238E27FC236}">
                <a16:creationId xmlns:a16="http://schemas.microsoft.com/office/drawing/2014/main" id="{AF4A1666-ED29-F94C-EA0C-CAB8204D3ACA}"/>
              </a:ext>
            </a:extLst>
          </p:cNvPr>
          <p:cNvSpPr>
            <a:spLocks noGrp="1"/>
          </p:cNvSpPr>
          <p:nvPr>
            <p:ph type="body" sz="quarter" idx="16"/>
          </p:nvPr>
        </p:nvSpPr>
        <p:spPr>
          <a:xfrm>
            <a:off x="806822" y="2755881"/>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33" name="Picture Placeholder 1">
            <a:extLst>
              <a:ext uri="{FF2B5EF4-FFF2-40B4-BE49-F238E27FC236}">
                <a16:creationId xmlns:a16="http://schemas.microsoft.com/office/drawing/2014/main" id="{5C5FED16-432A-1305-B6EB-4CD0640437BA}"/>
              </a:ext>
            </a:extLst>
          </p:cNvPr>
          <p:cNvSpPr>
            <a:spLocks noGrp="1"/>
          </p:cNvSpPr>
          <p:nvPr>
            <p:ph type="pic" sz="quarter" idx="17" hasCustomPrompt="1"/>
          </p:nvPr>
        </p:nvSpPr>
        <p:spPr>
          <a:xfrm>
            <a:off x="940887" y="2869322"/>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41" name="Rectangle 40">
            <a:extLst>
              <a:ext uri="{FF2B5EF4-FFF2-40B4-BE49-F238E27FC236}">
                <a16:creationId xmlns:a16="http://schemas.microsoft.com/office/drawing/2014/main" id="{0F9218C3-5425-4781-DFD8-FD8BB8DB907D}"/>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3" name="Text Placeholder 8">
            <a:extLst>
              <a:ext uri="{FF2B5EF4-FFF2-40B4-BE49-F238E27FC236}">
                <a16:creationId xmlns:a16="http://schemas.microsoft.com/office/drawing/2014/main" id="{29757ACF-BF1B-B2DE-15DF-32EA8A5349C4}"/>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42" name="Title Placeholder 2">
            <a:extLst>
              <a:ext uri="{FF2B5EF4-FFF2-40B4-BE49-F238E27FC236}">
                <a16:creationId xmlns:a16="http://schemas.microsoft.com/office/drawing/2014/main" id="{B67761A9-73CB-B603-1585-51146EA50366}"/>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566155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xample icon and text 2">
    <p:spTree>
      <p:nvGrpSpPr>
        <p:cNvPr id="1" name=""/>
        <p:cNvGrpSpPr/>
        <p:nvPr/>
      </p:nvGrpSpPr>
      <p:grpSpPr>
        <a:xfrm>
          <a:off x="0" y="0"/>
          <a:ext cx="0" cy="0"/>
          <a:chOff x="0" y="0"/>
          <a:chExt cx="0" cy="0"/>
        </a:xfrm>
      </p:grpSpPr>
      <p:sp>
        <p:nvSpPr>
          <p:cNvPr id="49" name="Slide Number Placeholder 5">
            <a:extLst>
              <a:ext uri="{FF2B5EF4-FFF2-40B4-BE49-F238E27FC236}">
                <a16:creationId xmlns:a16="http://schemas.microsoft.com/office/drawing/2014/main" id="{BB9493E2-AB30-4E8D-01FB-ED3A6EF39A5E}"/>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8" name="Footer Placeholder 4">
            <a:extLst>
              <a:ext uri="{FF2B5EF4-FFF2-40B4-BE49-F238E27FC236}">
                <a16:creationId xmlns:a16="http://schemas.microsoft.com/office/drawing/2014/main" id="{7FC05237-CEA4-090B-5C6E-FCB92CA748CF}"/>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44" name="Text Placeholder 2">
            <a:extLst>
              <a:ext uri="{FF2B5EF4-FFF2-40B4-BE49-F238E27FC236}">
                <a16:creationId xmlns:a16="http://schemas.microsoft.com/office/drawing/2014/main" id="{676691FD-8AFD-D8E6-68B3-FD29BE116354}"/>
              </a:ext>
            </a:extLst>
          </p:cNvPr>
          <p:cNvSpPr>
            <a:spLocks noGrp="1"/>
          </p:cNvSpPr>
          <p:nvPr>
            <p:ph type="body" sz="quarter" idx="22"/>
          </p:nvPr>
        </p:nvSpPr>
        <p:spPr>
          <a:xfrm>
            <a:off x="9533967" y="7074001"/>
            <a:ext cx="7624800" cy="2348999"/>
          </a:xfrm>
          <a:prstGeom prst="roundRect">
            <a:avLst/>
          </a:prstGeom>
          <a:solidFill>
            <a:schemeClr val="bg2">
              <a:lumMod val="40000"/>
              <a:lumOff val="60000"/>
            </a:schemeClr>
          </a:solidFill>
          <a:ln>
            <a:solidFill>
              <a:schemeClr val="tx2"/>
            </a:solidFill>
          </a:ln>
        </p:spPr>
        <p:txBody>
          <a:bodyPr lIns="288000" tIns="216000" rIns="216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lvl2pPr>
            <a:lvl3pPr>
              <a:defRPr sz="2400"/>
            </a:lvl3pPr>
            <a:lvl4pPr>
              <a:defRPr sz="2400"/>
            </a:lvl4pPr>
            <a:lvl5pPr>
              <a:defRPr sz="2400"/>
            </a:lvl5pPr>
          </a:lstStyle>
          <a:p>
            <a:pPr lvl="0"/>
            <a:r>
              <a:rPr lang="en-GB"/>
              <a:t>Click to edit Master text styles</a:t>
            </a:r>
          </a:p>
        </p:txBody>
      </p:sp>
      <p:sp>
        <p:nvSpPr>
          <p:cNvPr id="41" name="Text Placeholder 1">
            <a:extLst>
              <a:ext uri="{FF2B5EF4-FFF2-40B4-BE49-F238E27FC236}">
                <a16:creationId xmlns:a16="http://schemas.microsoft.com/office/drawing/2014/main" id="{6791F2DD-5D9A-CBD5-7D9E-84D57B5536FE}"/>
              </a:ext>
            </a:extLst>
          </p:cNvPr>
          <p:cNvSpPr>
            <a:spLocks noGrp="1"/>
          </p:cNvSpPr>
          <p:nvPr>
            <p:ph type="body" sz="quarter" idx="15"/>
          </p:nvPr>
        </p:nvSpPr>
        <p:spPr>
          <a:xfrm>
            <a:off x="1129236" y="7074001"/>
            <a:ext cx="7624800" cy="2348999"/>
          </a:xfrm>
          <a:prstGeom prst="roundRect">
            <a:avLst/>
          </a:prstGeom>
          <a:solidFill>
            <a:schemeClr val="bg2">
              <a:lumMod val="40000"/>
              <a:lumOff val="60000"/>
            </a:schemeClr>
          </a:solidFill>
          <a:ln>
            <a:solidFill>
              <a:schemeClr val="tx2"/>
            </a:solidFill>
          </a:ln>
        </p:spPr>
        <p:txBody>
          <a:bodyPr lIns="288000" tIns="216000" rIns="216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lvl2pPr>
            <a:lvl3pPr>
              <a:defRPr sz="2400"/>
            </a:lvl3pPr>
            <a:lvl4pPr>
              <a:defRPr sz="2400"/>
            </a:lvl4pPr>
            <a:lvl5pPr>
              <a:defRPr sz="2400"/>
            </a:lvl5pPr>
          </a:lstStyle>
          <a:p>
            <a:pPr lvl="0"/>
            <a:r>
              <a:rPr lang="en-GB"/>
              <a:t>Click to edit Master text styles</a:t>
            </a:r>
          </a:p>
        </p:txBody>
      </p:sp>
      <p:cxnSp>
        <p:nvCxnSpPr>
          <p:cNvPr id="3" name="Straight Arrow Connector 2">
            <a:extLst>
              <a:ext uri="{FF2B5EF4-FFF2-40B4-BE49-F238E27FC236}">
                <a16:creationId xmlns:a16="http://schemas.microsoft.com/office/drawing/2014/main" id="{7AF6920D-A27B-DFC6-46A7-3D4F3A79E647}"/>
              </a:ext>
            </a:extLst>
          </p:cNvPr>
          <p:cNvCxnSpPr>
            <a:cxnSpLocks/>
          </p:cNvCxnSpPr>
          <p:nvPr/>
        </p:nvCxnSpPr>
        <p:spPr>
          <a:xfrm>
            <a:off x="833042" y="4651899"/>
            <a:ext cx="16621919" cy="0"/>
          </a:xfrm>
          <a:prstGeom prst="straightConnector1">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Oval 4">
            <a:extLst>
              <a:ext uri="{FF2B5EF4-FFF2-40B4-BE49-F238E27FC236}">
                <a16:creationId xmlns:a16="http://schemas.microsoft.com/office/drawing/2014/main" id="{1C7426EE-1333-F01D-A323-4B9A5C943EED}"/>
              </a:ext>
            </a:extLst>
          </p:cNvPr>
          <p:cNvSpPr>
            <a:spLocks noChangeAspect="1"/>
          </p:cNvSpPr>
          <p:nvPr userDrawn="1"/>
        </p:nvSpPr>
        <p:spPr>
          <a:xfrm>
            <a:off x="14286512"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5" name="Picture Placeholder 4">
            <a:extLst>
              <a:ext uri="{FF2B5EF4-FFF2-40B4-BE49-F238E27FC236}">
                <a16:creationId xmlns:a16="http://schemas.microsoft.com/office/drawing/2014/main" id="{C1ECA2C2-CFA0-6CD8-D669-39A95ED44C99}"/>
              </a:ext>
            </a:extLst>
          </p:cNvPr>
          <p:cNvSpPr>
            <a:spLocks noGrp="1"/>
          </p:cNvSpPr>
          <p:nvPr>
            <p:ph type="pic" sz="quarter" idx="24" hasCustomPrompt="1"/>
          </p:nvPr>
        </p:nvSpPr>
        <p:spPr>
          <a:xfrm>
            <a:off x="14772512"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3" name="Oval 3">
            <a:extLst>
              <a:ext uri="{FF2B5EF4-FFF2-40B4-BE49-F238E27FC236}">
                <a16:creationId xmlns:a16="http://schemas.microsoft.com/office/drawing/2014/main" id="{CD3003A9-ED4B-D256-7D49-F73784E26871}"/>
              </a:ext>
            </a:extLst>
          </p:cNvPr>
          <p:cNvSpPr>
            <a:spLocks noChangeAspect="1"/>
          </p:cNvSpPr>
          <p:nvPr userDrawn="1"/>
        </p:nvSpPr>
        <p:spPr>
          <a:xfrm>
            <a:off x="10212222"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6" name="Picture Placeholder 3">
            <a:extLst>
              <a:ext uri="{FF2B5EF4-FFF2-40B4-BE49-F238E27FC236}">
                <a16:creationId xmlns:a16="http://schemas.microsoft.com/office/drawing/2014/main" id="{93019B69-1557-D66B-A564-CE75D535781A}"/>
              </a:ext>
            </a:extLst>
          </p:cNvPr>
          <p:cNvSpPr>
            <a:spLocks noGrp="1"/>
          </p:cNvSpPr>
          <p:nvPr>
            <p:ph type="pic" sz="quarter" idx="25" hasCustomPrompt="1"/>
          </p:nvPr>
        </p:nvSpPr>
        <p:spPr>
          <a:xfrm>
            <a:off x="10698222"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4" name="Oval 2">
            <a:extLst>
              <a:ext uri="{FF2B5EF4-FFF2-40B4-BE49-F238E27FC236}">
                <a16:creationId xmlns:a16="http://schemas.microsoft.com/office/drawing/2014/main" id="{8A8ACA49-DE03-B274-D830-F48226F73981}"/>
              </a:ext>
            </a:extLst>
          </p:cNvPr>
          <p:cNvSpPr>
            <a:spLocks noChangeAspect="1"/>
          </p:cNvSpPr>
          <p:nvPr userDrawn="1"/>
        </p:nvSpPr>
        <p:spPr>
          <a:xfrm>
            <a:off x="6137934"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7" name="Picture Placeholder 2">
            <a:extLst>
              <a:ext uri="{FF2B5EF4-FFF2-40B4-BE49-F238E27FC236}">
                <a16:creationId xmlns:a16="http://schemas.microsoft.com/office/drawing/2014/main" id="{9D12E80A-5EA9-35E8-184B-0C806469B24C}"/>
              </a:ext>
            </a:extLst>
          </p:cNvPr>
          <p:cNvSpPr>
            <a:spLocks noGrp="1"/>
          </p:cNvSpPr>
          <p:nvPr>
            <p:ph type="pic" sz="quarter" idx="26" hasCustomPrompt="1"/>
          </p:nvPr>
        </p:nvSpPr>
        <p:spPr>
          <a:xfrm>
            <a:off x="6623934"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1" name="Oval 1">
            <a:extLst>
              <a:ext uri="{FF2B5EF4-FFF2-40B4-BE49-F238E27FC236}">
                <a16:creationId xmlns:a16="http://schemas.microsoft.com/office/drawing/2014/main" id="{924CC745-07D4-BECF-CC5A-3EA7D5AA43A6}"/>
              </a:ext>
            </a:extLst>
          </p:cNvPr>
          <p:cNvSpPr>
            <a:spLocks noChangeAspect="1"/>
          </p:cNvSpPr>
          <p:nvPr userDrawn="1"/>
        </p:nvSpPr>
        <p:spPr>
          <a:xfrm>
            <a:off x="2063646"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0" name="Picture Placeholder 1">
            <a:extLst>
              <a:ext uri="{FF2B5EF4-FFF2-40B4-BE49-F238E27FC236}">
                <a16:creationId xmlns:a16="http://schemas.microsoft.com/office/drawing/2014/main" id="{133461F1-D380-F735-092B-1FDB17251D0A}"/>
              </a:ext>
            </a:extLst>
          </p:cNvPr>
          <p:cNvSpPr>
            <a:spLocks noGrp="1"/>
          </p:cNvSpPr>
          <p:nvPr>
            <p:ph type="pic" sz="quarter" idx="23" hasCustomPrompt="1"/>
          </p:nvPr>
        </p:nvSpPr>
        <p:spPr>
          <a:xfrm>
            <a:off x="2549646"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45" name="Rectangle 44">
            <a:extLst>
              <a:ext uri="{FF2B5EF4-FFF2-40B4-BE49-F238E27FC236}">
                <a16:creationId xmlns:a16="http://schemas.microsoft.com/office/drawing/2014/main" id="{241BC2C6-A5A7-7DC9-FB23-7BBED8792A29}"/>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7" name="Text Placeholder 8">
            <a:extLst>
              <a:ext uri="{FF2B5EF4-FFF2-40B4-BE49-F238E27FC236}">
                <a16:creationId xmlns:a16="http://schemas.microsoft.com/office/drawing/2014/main" id="{6FD13E02-A7F3-9A62-A198-C4E0718DE7E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46" name="Title Placeholder 2">
            <a:extLst>
              <a:ext uri="{FF2B5EF4-FFF2-40B4-BE49-F238E27FC236}">
                <a16:creationId xmlns:a16="http://schemas.microsoft.com/office/drawing/2014/main" id="{780CAE6E-1E91-C589-92B7-A1C2E645A11A}"/>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2043058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8F13215-DF3F-84FC-181D-28AAC5B966BB}"/>
              </a:ext>
            </a:extLst>
          </p:cNvPr>
          <p:cNvSpPr>
            <a:spLocks noGrp="1" noRot="1" noMove="1" noResize="1" noEditPoints="1" noAdjustHandles="1" noChangeArrowheads="1" noChangeShapeType="1"/>
          </p:cNvSpPr>
          <p:nvPr userDrawn="1"/>
        </p:nvSpPr>
        <p:spPr>
          <a:xfrm>
            <a:off x="0" y="0"/>
            <a:ext cx="182880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 name="TextBox 2">
            <a:extLst>
              <a:ext uri="{FF2B5EF4-FFF2-40B4-BE49-F238E27FC236}">
                <a16:creationId xmlns:a16="http://schemas.microsoft.com/office/drawing/2014/main" id="{BBD5715F-53C1-8366-5642-A299DA842983}"/>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2" name="Footer Placeholder 4">
            <a:extLst>
              <a:ext uri="{FF2B5EF4-FFF2-40B4-BE49-F238E27FC236}">
                <a16:creationId xmlns:a16="http://schemas.microsoft.com/office/drawing/2014/main" id="{26259E98-A45C-8354-3709-5471A2DFB7EB}"/>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22" name="Text Placeholder 14">
            <a:extLst>
              <a:ext uri="{FF2B5EF4-FFF2-40B4-BE49-F238E27FC236}">
                <a16:creationId xmlns:a16="http://schemas.microsoft.com/office/drawing/2014/main" id="{67461119-E326-F41A-C3F7-6F60F0325631}"/>
              </a:ext>
            </a:extLst>
          </p:cNvPr>
          <p:cNvSpPr>
            <a:spLocks noGrp="1" noRot="1" noMove="1" noResize="1" noEditPoints="1" noAdjustHandles="1" noChangeArrowheads="1" noChangeShapeType="1"/>
          </p:cNvSpPr>
          <p:nvPr>
            <p:ph type="body" sz="quarter" idx="10" hasCustomPrompt="1"/>
          </p:nvPr>
        </p:nvSpPr>
        <p:spPr>
          <a:xfrm>
            <a:off x="3183954" y="5480835"/>
            <a:ext cx="11920092" cy="914097"/>
          </a:xfrm>
          <a:prstGeom prst="rect">
            <a:avLst/>
          </a:prstGeom>
        </p:spPr>
        <p:txBody>
          <a:bodyPr lIns="0" tIns="0" rIns="0" bIns="0">
            <a:spAutoFit/>
          </a:bodyPr>
          <a:lstStyle>
            <a:lvl1pPr marL="0" indent="0" algn="ctr">
              <a:buNone/>
              <a:defRPr sz="6600" b="0">
                <a:solidFill>
                  <a:schemeClr val="bg1"/>
                </a:solidFill>
                <a:latin typeface="Arial" panose="020B0604020202020204" pitchFamily="34" charset="0"/>
                <a:cs typeface="Arial" panose="020B0604020202020204" pitchFamily="34" charset="0"/>
              </a:defRPr>
            </a:lvl1pPr>
          </a:lstStyle>
          <a:p>
            <a:pPr lvl="0"/>
            <a:r>
              <a:rPr lang="en-US"/>
              <a:t>Title of section</a:t>
            </a:r>
          </a:p>
        </p:txBody>
      </p:sp>
      <p:sp>
        <p:nvSpPr>
          <p:cNvPr id="21" name="Title Placeholder 2">
            <a:extLst>
              <a:ext uri="{FF2B5EF4-FFF2-40B4-BE49-F238E27FC236}">
                <a16:creationId xmlns:a16="http://schemas.microsoft.com/office/drawing/2014/main" id="{F88113C1-AB65-D428-899B-545C227EDD6C}"/>
              </a:ext>
            </a:extLst>
          </p:cNvPr>
          <p:cNvSpPr>
            <a:spLocks noGrp="1" noRot="1" noMove="1" noResize="1" noEditPoints="1" noAdjustHandles="1" noChangeArrowheads="1" noChangeShapeType="1"/>
          </p:cNvSpPr>
          <p:nvPr>
            <p:ph type="title" hasCustomPrompt="1"/>
          </p:nvPr>
        </p:nvSpPr>
        <p:spPr>
          <a:xfrm>
            <a:off x="3183954" y="3887809"/>
            <a:ext cx="11920092" cy="1246496"/>
          </a:xfrm>
          <a:prstGeom prst="rect">
            <a:avLst/>
          </a:prstGeom>
        </p:spPr>
        <p:txBody>
          <a:bodyPr vert="horz" lIns="0" tIns="0" rIns="0" bIns="0" rtlCol="0" anchor="b" anchorCtr="0">
            <a:spAutoFit/>
          </a:bodyPr>
          <a:lstStyle>
            <a:lvl1pPr algn="ctr">
              <a:defRPr sz="9000">
                <a:solidFill>
                  <a:schemeClr val="bg1"/>
                </a:solidFill>
                <a:latin typeface="Arial" panose="020B0604020202020204" pitchFamily="34" charset="0"/>
                <a:cs typeface="Arial" panose="020B0604020202020204" pitchFamily="34" charset="0"/>
              </a:defRPr>
            </a:lvl1pPr>
          </a:lstStyle>
          <a:p>
            <a:r>
              <a:rPr lang="en-US"/>
              <a:t>Part X</a:t>
            </a:r>
            <a:endParaRPr lang="en-GB"/>
          </a:p>
        </p:txBody>
      </p:sp>
      <p:sp>
        <p:nvSpPr>
          <p:cNvPr id="5" name="TextBox 4">
            <a:extLst>
              <a:ext uri="{FF2B5EF4-FFF2-40B4-BE49-F238E27FC236}">
                <a16:creationId xmlns:a16="http://schemas.microsoft.com/office/drawing/2014/main" id="{B5CCA786-F79C-654B-E344-E04484D20150}"/>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1080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Tree>
    <p:extLst>
      <p:ext uri="{BB962C8B-B14F-4D97-AF65-F5344CB8AC3E}">
        <p14:creationId xmlns:p14="http://schemas.microsoft.com/office/powerpoint/2010/main" val="1537058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nnex section slid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C915F09-36C5-271F-BFA7-C97BD55487F9}"/>
              </a:ext>
            </a:extLst>
          </p:cNvPr>
          <p:cNvSpPr>
            <a:spLocks noGrp="1" noRot="1" noMove="1" noResize="1" noEditPoints="1" noAdjustHandles="1" noChangeArrowheads="1" noChangeShapeType="1"/>
          </p:cNvSpPr>
          <p:nvPr userDrawn="1"/>
        </p:nvSpPr>
        <p:spPr>
          <a:xfrm>
            <a:off x="0" y="2091936"/>
            <a:ext cx="18288000" cy="8195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 name="TextBox 2">
            <a:extLst>
              <a:ext uri="{FF2B5EF4-FFF2-40B4-BE49-F238E27FC236}">
                <a16:creationId xmlns:a16="http://schemas.microsoft.com/office/drawing/2014/main" id="{637E0EF1-B413-0A64-F524-8C707AABA760}"/>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2" name="Footer Placeholder 4">
            <a:extLst>
              <a:ext uri="{FF2B5EF4-FFF2-40B4-BE49-F238E27FC236}">
                <a16:creationId xmlns:a16="http://schemas.microsoft.com/office/drawing/2014/main" id="{457F41ED-44AF-D34C-FA8C-A27823160266}"/>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23" name="Text Placeholder 14">
            <a:extLst>
              <a:ext uri="{FF2B5EF4-FFF2-40B4-BE49-F238E27FC236}">
                <a16:creationId xmlns:a16="http://schemas.microsoft.com/office/drawing/2014/main" id="{B0DC00DB-A5B7-CBCD-9E2C-25EEE62C4E3E}"/>
              </a:ext>
            </a:extLst>
          </p:cNvPr>
          <p:cNvSpPr>
            <a:spLocks noGrp="1" noRot="1" noMove="1" noResize="1" noEditPoints="1" noAdjustHandles="1" noChangeArrowheads="1" noChangeShapeType="1"/>
          </p:cNvSpPr>
          <p:nvPr>
            <p:ph type="body" sz="quarter" idx="10" hasCustomPrompt="1"/>
          </p:nvPr>
        </p:nvSpPr>
        <p:spPr>
          <a:xfrm>
            <a:off x="2881349" y="6446460"/>
            <a:ext cx="11920092" cy="914097"/>
          </a:xfrm>
          <a:prstGeom prst="rect">
            <a:avLst/>
          </a:prstGeom>
        </p:spPr>
        <p:txBody>
          <a:bodyPr lIns="0" tIns="0" rIns="0" bIns="0">
            <a:spAutoFit/>
          </a:bodyPr>
          <a:lstStyle>
            <a:lvl1pPr marL="0" indent="0" algn="ctr">
              <a:buNone/>
              <a:defRPr sz="6600" b="0">
                <a:solidFill>
                  <a:schemeClr val="bg1"/>
                </a:solidFill>
                <a:latin typeface="Arial" panose="020B0604020202020204" pitchFamily="34" charset="0"/>
                <a:cs typeface="Arial" panose="020B0604020202020204" pitchFamily="34" charset="0"/>
              </a:defRPr>
            </a:lvl1pPr>
          </a:lstStyle>
          <a:p>
            <a:pPr lvl="0"/>
            <a:r>
              <a:rPr lang="en-US"/>
              <a:t>Title of annex</a:t>
            </a:r>
          </a:p>
        </p:txBody>
      </p:sp>
      <p:sp>
        <p:nvSpPr>
          <p:cNvPr id="7" name="Title Placeholder 2">
            <a:extLst>
              <a:ext uri="{FF2B5EF4-FFF2-40B4-BE49-F238E27FC236}">
                <a16:creationId xmlns:a16="http://schemas.microsoft.com/office/drawing/2014/main" id="{155A43AE-10F2-A062-CD55-196B0C0F310E}"/>
              </a:ext>
            </a:extLst>
          </p:cNvPr>
          <p:cNvSpPr>
            <a:spLocks noGrp="1" noRot="1" noMove="1" noResize="1" noEditPoints="1" noAdjustHandles="1" noChangeArrowheads="1" noChangeShapeType="1"/>
          </p:cNvSpPr>
          <p:nvPr>
            <p:ph type="title" hasCustomPrompt="1"/>
          </p:nvPr>
        </p:nvSpPr>
        <p:spPr>
          <a:xfrm>
            <a:off x="2881349" y="4857344"/>
            <a:ext cx="11920092" cy="1246496"/>
          </a:xfrm>
          <a:prstGeom prst="rect">
            <a:avLst/>
          </a:prstGeom>
        </p:spPr>
        <p:txBody>
          <a:bodyPr vert="horz" lIns="0" tIns="0" rIns="0" bIns="0" rtlCol="0" anchor="b" anchorCtr="0">
            <a:spAutoFit/>
          </a:bodyPr>
          <a:lstStyle>
            <a:lvl1pPr algn="ctr">
              <a:defRPr sz="9000">
                <a:solidFill>
                  <a:schemeClr val="bg1"/>
                </a:solidFill>
                <a:latin typeface="Arial" panose="020B0604020202020204" pitchFamily="34" charset="0"/>
                <a:cs typeface="Arial" panose="020B0604020202020204" pitchFamily="34" charset="0"/>
              </a:defRPr>
            </a:lvl1pPr>
          </a:lstStyle>
          <a:p>
            <a:r>
              <a:rPr lang="en-US"/>
              <a:t>Annex X</a:t>
            </a:r>
            <a:endParaRPr lang="en-GB"/>
          </a:p>
        </p:txBody>
      </p:sp>
    </p:spTree>
    <p:extLst>
      <p:ext uri="{BB962C8B-B14F-4D97-AF65-F5344CB8AC3E}">
        <p14:creationId xmlns:p14="http://schemas.microsoft.com/office/powerpoint/2010/main" val="981300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9BE559-67BD-BFE2-6B70-37C3902EDDA6}"/>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rgbClr val="000000"/>
                </a:solidFill>
                <a:latin typeface="+mj-lt"/>
                <a:cs typeface="Calibri" panose="020F0502020204030204" pitchFamily="34" charset="0"/>
              </a:rPr>
              <a:t>OFFICIAL</a:t>
            </a:r>
          </a:p>
        </p:txBody>
      </p:sp>
      <p:sp>
        <p:nvSpPr>
          <p:cNvPr id="2" name="TextBox 1">
            <a:extLst>
              <a:ext uri="{FF2B5EF4-FFF2-40B4-BE49-F238E27FC236}">
                <a16:creationId xmlns:a16="http://schemas.microsoft.com/office/drawing/2014/main" id="{EF62A061-B0B9-A4E4-B7ED-31AB137E01C8}"/>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108000"/>
            <a:ext cx="1126946" cy="184666"/>
          </a:xfrm>
          <a:prstGeom prst="rect">
            <a:avLst/>
          </a:prstGeom>
        </p:spPr>
        <p:txBody>
          <a:bodyPr horzOverflow="overflow" wrap="square" lIns="0" tIns="0" rIns="0" bIns="0">
            <a:spAutoFit/>
          </a:bodyPr>
          <a:lstStyle/>
          <a:p>
            <a:pPr algn="ctr"/>
            <a:r>
              <a:rPr lang="en-GB" sz="1200">
                <a:solidFill>
                  <a:srgbClr val="000000"/>
                </a:solidFill>
                <a:latin typeface="+mj-lt"/>
                <a:cs typeface="Calibri" panose="020F0502020204030204" pitchFamily="34" charset="0"/>
              </a:rPr>
              <a:t>OFFICIAL</a:t>
            </a:r>
          </a:p>
        </p:txBody>
      </p:sp>
      <p:pic>
        <p:nvPicPr>
          <p:cNvPr id="11" name="Graphic 10">
            <a:extLst>
              <a:ext uri="{FF2B5EF4-FFF2-40B4-BE49-F238E27FC236}">
                <a16:creationId xmlns:a16="http://schemas.microsoft.com/office/drawing/2014/main" id="{C1AF274C-ADA4-D3DB-38EC-73DC750EAF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8500" y="0"/>
            <a:ext cx="7271001" cy="10287000"/>
          </a:xfrm>
          <a:prstGeom prst="rect">
            <a:avLst/>
          </a:prstGeom>
        </p:spPr>
      </p:pic>
    </p:spTree>
    <p:extLst>
      <p:ext uri="{BB962C8B-B14F-4D97-AF65-F5344CB8AC3E}">
        <p14:creationId xmlns:p14="http://schemas.microsoft.com/office/powerpoint/2010/main" val="147440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9AD0E7C-0CF4-9B32-F0DC-5DEEC72C7D27}"/>
              </a:ext>
            </a:extLst>
          </p:cNvPr>
          <p:cNvSpPr>
            <a:spLocks noGrp="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3" name="Slide Number Placeholder 5">
            <a:extLst>
              <a:ext uri="{FF2B5EF4-FFF2-40B4-BE49-F238E27FC236}">
                <a16:creationId xmlns:a16="http://schemas.microsoft.com/office/drawing/2014/main" id="{FC2A0B67-A808-6FB5-1EC1-EAD0A62DA873}"/>
              </a:ext>
            </a:extLst>
          </p:cNvPr>
          <p:cNvSpPr>
            <a:spLocks noGrp="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solidFill>
              </a:defRPr>
            </a:lvl1pPr>
          </a:lstStyle>
          <a:p>
            <a:fld id="{318356DC-334E-1146-8C47-B0DA3BCDFCC3}" type="slidenum">
              <a:rPr lang="en-US" smtClean="0"/>
              <a:pPr/>
              <a:t>‹#›</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4512369-0278-6007-C0B2-5351671A40F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62960" y="-131158"/>
            <a:ext cx="3744360" cy="2448236"/>
          </a:xfrm>
          <a:prstGeom prst="rect">
            <a:avLst/>
          </a:prstGeom>
        </p:spPr>
      </p:pic>
      <p:sp>
        <p:nvSpPr>
          <p:cNvPr id="8" name="TextBox 7">
            <a:extLst>
              <a:ext uri="{FF2B5EF4-FFF2-40B4-BE49-F238E27FC236}">
                <a16:creationId xmlns:a16="http://schemas.microsoft.com/office/drawing/2014/main" id="{4023D610-70AD-8CCB-4DF9-9359F65D1691}"/>
              </a:ext>
            </a:extLst>
          </p:cNvPr>
          <p:cNvSpPr txBox="1"/>
          <p:nvPr>
            <p:extLst>
              <p:ext uri="{1162E1C5-73C7-4A58-AE30-91384D911F3F}">
                <p184:classification xmlns:p184="http://schemas.microsoft.com/office/powerpoint/2018/4/main" val="hdr"/>
              </p:ext>
            </p:extLst>
          </p:nvPr>
        </p:nvSpPr>
        <p:spPr>
          <a:xfrm>
            <a:off x="8798720" y="95251"/>
            <a:ext cx="733425" cy="230832"/>
          </a:xfrm>
          <a:prstGeom prst="rect">
            <a:avLst/>
          </a:prstGeom>
        </p:spPr>
        <p:txBody>
          <a:bodyPr horzOverflow="overflow" lIns="0" tIns="0" rIns="0" bIns="0">
            <a:spAutoFit/>
          </a:bodyPr>
          <a:lstStyle/>
          <a:p>
            <a:pPr algn="l"/>
            <a:r>
              <a:rPr lang="en-GB" sz="15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477B757C-396B-9A2A-8D2C-28F5D20993B3}"/>
              </a:ext>
            </a:extLst>
          </p:cNvPr>
          <p:cNvSpPr txBox="1"/>
          <p:nvPr>
            <p:extLst>
              <p:ext uri="{1162E1C5-73C7-4A58-AE30-91384D911F3F}">
                <p184:classification xmlns:p184="http://schemas.microsoft.com/office/powerpoint/2018/4/main" val="ftr"/>
              </p:ext>
            </p:extLst>
          </p:nvPr>
        </p:nvSpPr>
        <p:spPr>
          <a:xfrm>
            <a:off x="8798720" y="9963151"/>
            <a:ext cx="733425" cy="230832"/>
          </a:xfrm>
          <a:prstGeom prst="rect">
            <a:avLst/>
          </a:prstGeom>
        </p:spPr>
        <p:txBody>
          <a:bodyPr horzOverflow="overflow" lIns="0" tIns="0" rIns="0" bIns="0">
            <a:spAutoFit/>
          </a:bodyPr>
          <a:lstStyle/>
          <a:p>
            <a:pPr algn="l"/>
            <a:r>
              <a:rPr lang="en-GB" sz="15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50207112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r" defTabSz="1371600" rtl="0" eaLnBrk="1" latinLnBrk="0" hangingPunct="1">
        <a:lnSpc>
          <a:spcPct val="90000"/>
        </a:lnSpc>
        <a:spcBef>
          <a:spcPct val="0"/>
        </a:spcBef>
        <a:buNone/>
        <a:defRPr sz="4800" b="1" kern="1200">
          <a:solidFill>
            <a:srgbClr val="012169"/>
          </a:solidFill>
          <a:latin typeface="Helvetica Neue" panose="02000503000000020004"/>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researchportal.hw.ac.uk/en/publications/advancing-a-five-stage-typology-of-homelessness-prevention" TargetMode="Externa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gov.uk/government/publications/a-national-plan-to-end-homelessness/a-national-plan-to-end-homelessness?utm_source=chatgpt.com"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15B16B7C-3537-691C-3115-62F88D0D99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12C47F-79F2-F3C6-82E0-1FBF9E5988CF}"/>
              </a:ext>
            </a:extLst>
          </p:cNvPr>
          <p:cNvSpPr/>
          <p:nvPr/>
        </p:nvSpPr>
        <p:spPr>
          <a:xfrm>
            <a:off x="0" y="5238907"/>
            <a:ext cx="11122819" cy="150771"/>
          </a:xfrm>
          <a:custGeom>
            <a:avLst/>
            <a:gdLst/>
            <a:ahLst/>
            <a:cxnLst/>
            <a:rect l="l" t="t" r="r" b="b"/>
            <a:pathLst>
              <a:path w="11122819" h="150771">
                <a:moveTo>
                  <a:pt x="0" y="0"/>
                </a:moveTo>
                <a:lnTo>
                  <a:pt x="11122819" y="0"/>
                </a:lnTo>
                <a:lnTo>
                  <a:pt x="11122819" y="150771"/>
                </a:lnTo>
                <a:lnTo>
                  <a:pt x="0" y="15077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noProof="0"/>
          </a:p>
        </p:txBody>
      </p:sp>
      <p:sp>
        <p:nvSpPr>
          <p:cNvPr id="3" name="Freeform 3">
            <a:extLst>
              <a:ext uri="{FF2B5EF4-FFF2-40B4-BE49-F238E27FC236}">
                <a16:creationId xmlns:a16="http://schemas.microsoft.com/office/drawing/2014/main" id="{87F40623-ACBC-C3C7-50E5-6E841A30C06C}"/>
              </a:ext>
            </a:extLst>
          </p:cNvPr>
          <p:cNvSpPr/>
          <p:nvPr/>
        </p:nvSpPr>
        <p:spPr>
          <a:xfrm>
            <a:off x="13090522" y="-63503"/>
            <a:ext cx="3984622" cy="10413997"/>
          </a:xfrm>
          <a:custGeom>
            <a:avLst/>
            <a:gdLst/>
            <a:ahLst/>
            <a:cxnLst/>
            <a:rect l="l" t="t" r="r" b="b"/>
            <a:pathLst>
              <a:path w="3984622" h="10413997">
                <a:moveTo>
                  <a:pt x="0" y="0"/>
                </a:moveTo>
                <a:lnTo>
                  <a:pt x="3984622" y="0"/>
                </a:lnTo>
                <a:lnTo>
                  <a:pt x="3984622" y="10413997"/>
                </a:lnTo>
                <a:lnTo>
                  <a:pt x="0" y="104139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noProof="0"/>
          </a:p>
        </p:txBody>
      </p:sp>
      <p:sp>
        <p:nvSpPr>
          <p:cNvPr id="5" name="TextBox 5">
            <a:extLst>
              <a:ext uri="{FF2B5EF4-FFF2-40B4-BE49-F238E27FC236}">
                <a16:creationId xmlns:a16="http://schemas.microsoft.com/office/drawing/2014/main" id="{C1CCC33D-4F8F-410B-639B-A7ADBB2D2BBB}"/>
              </a:ext>
            </a:extLst>
          </p:cNvPr>
          <p:cNvSpPr txBox="1"/>
          <p:nvPr/>
        </p:nvSpPr>
        <p:spPr>
          <a:xfrm>
            <a:off x="837631" y="6714648"/>
            <a:ext cx="8630834" cy="2215991"/>
          </a:xfrm>
          <a:prstGeom prst="rect">
            <a:avLst/>
          </a:prstGeom>
        </p:spPr>
        <p:txBody>
          <a:bodyPr wrap="square" lIns="0" tIns="0" rIns="0" bIns="0" rtlCol="0" anchor="t">
            <a:spAutoFit/>
          </a:bodyPr>
          <a:lstStyle/>
          <a:p>
            <a:r>
              <a:rPr lang="en-GB" sz="4800">
                <a:solidFill>
                  <a:srgbClr val="F38C89"/>
                </a:solidFill>
                <a:latin typeface="Aileron Heavy"/>
                <a:ea typeface="Aileron Heavy"/>
                <a:cs typeface="Aileron Heavy"/>
                <a:sym typeface="Aileron Heavy"/>
              </a:rPr>
              <a:t>With Independent Researcher  Becky Rice and Laura Bernard, The Passage</a:t>
            </a:r>
          </a:p>
        </p:txBody>
      </p:sp>
      <p:sp>
        <p:nvSpPr>
          <p:cNvPr id="6" name="TextBox 6">
            <a:extLst>
              <a:ext uri="{FF2B5EF4-FFF2-40B4-BE49-F238E27FC236}">
                <a16:creationId xmlns:a16="http://schemas.microsoft.com/office/drawing/2014/main" id="{D8472378-7A42-42FD-11DF-673518CC8ABB}"/>
              </a:ext>
            </a:extLst>
          </p:cNvPr>
          <p:cNvSpPr txBox="1"/>
          <p:nvPr/>
        </p:nvSpPr>
        <p:spPr>
          <a:xfrm>
            <a:off x="837631" y="1014336"/>
            <a:ext cx="10285188" cy="2769989"/>
          </a:xfrm>
          <a:prstGeom prst="rect">
            <a:avLst/>
          </a:prstGeom>
        </p:spPr>
        <p:txBody>
          <a:bodyPr wrap="square" lIns="0" tIns="0" rIns="0" bIns="0" rtlCol="0" anchor="t">
            <a:spAutoFit/>
          </a:bodyPr>
          <a:lstStyle/>
          <a:p>
            <a:pPr algn="l">
              <a:lnSpc>
                <a:spcPct val="100000"/>
              </a:lnSpc>
            </a:pPr>
            <a:r>
              <a:rPr lang="en-US" sz="6000" b="1">
                <a:solidFill>
                  <a:srgbClr val="FFFFFF"/>
                </a:solidFill>
                <a:latin typeface="Aptos Bold"/>
                <a:ea typeface="Aptos Bold"/>
                <a:cs typeface="Aptos Bold"/>
                <a:sym typeface="Aptos Bold"/>
              </a:rPr>
              <a:t>Prevention</a:t>
            </a:r>
            <a:r>
              <a:rPr lang="en-US" sz="6000" b="1" noProof="0">
                <a:solidFill>
                  <a:srgbClr val="FFFFFF"/>
                </a:solidFill>
                <a:latin typeface="Aptos Bold"/>
                <a:ea typeface="Aptos Bold"/>
                <a:cs typeface="Aptos Bold"/>
                <a:sym typeface="Aptos Bold"/>
              </a:rPr>
              <a:t> under pressure - Navigating the prevention agenda as VCFS providers</a:t>
            </a:r>
          </a:p>
        </p:txBody>
      </p:sp>
      <p:sp>
        <p:nvSpPr>
          <p:cNvPr id="7" name="TextBox 6">
            <a:extLst>
              <a:ext uri="{FF2B5EF4-FFF2-40B4-BE49-F238E27FC236}">
                <a16:creationId xmlns:a16="http://schemas.microsoft.com/office/drawing/2014/main" id="{1CF1EB2C-5EF8-6C5E-349E-6B9C504F8921}"/>
              </a:ext>
            </a:extLst>
          </p:cNvPr>
          <p:cNvSpPr txBox="1"/>
          <p:nvPr/>
        </p:nvSpPr>
        <p:spPr>
          <a:xfrm rot="-5400000">
            <a:off x="11336966" y="4693633"/>
            <a:ext cx="7021437" cy="899733"/>
          </a:xfrm>
          <a:prstGeom prst="rect">
            <a:avLst/>
          </a:prstGeom>
        </p:spPr>
        <p:txBody>
          <a:bodyPr lIns="0" tIns="0" rIns="0" bIns="0" rtlCol="0" anchor="t">
            <a:spAutoFit/>
          </a:bodyPr>
          <a:lstStyle/>
          <a:p>
            <a:pPr algn="l">
              <a:lnSpc>
                <a:spcPts val="6209"/>
              </a:lnSpc>
            </a:pPr>
            <a:r>
              <a:rPr lang="en-GB" sz="5161" b="1" noProof="0">
                <a:solidFill>
                  <a:srgbClr val="FFFFFF"/>
                </a:solidFill>
                <a:latin typeface="Akzidenz-Grotesk Bold"/>
                <a:ea typeface="Akzidenz-Grotesk Bold"/>
                <a:cs typeface="Akzidenz-Grotesk Bold"/>
                <a:sym typeface="Akzidenz-Grotesk Bold"/>
              </a:rPr>
              <a:t>BREAKOUT SESSION</a:t>
            </a:r>
          </a:p>
        </p:txBody>
      </p:sp>
    </p:spTree>
    <p:extLst>
      <p:ext uri="{BB962C8B-B14F-4D97-AF65-F5344CB8AC3E}">
        <p14:creationId xmlns:p14="http://schemas.microsoft.com/office/powerpoint/2010/main" val="234707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150997"/>
            <a:ext cx="18288000" cy="1136003"/>
            <a:chOff x="0" y="0"/>
            <a:chExt cx="4816593" cy="299194"/>
          </a:xfrm>
        </p:grpSpPr>
        <p:sp>
          <p:nvSpPr>
            <p:cNvPr id="3" name="Freeform 3"/>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AutoShape 5"/>
          <p:cNvSpPr/>
          <p:nvPr/>
        </p:nvSpPr>
        <p:spPr>
          <a:xfrm>
            <a:off x="0" y="2259782"/>
            <a:ext cx="9966584"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060729" y="2506000"/>
            <a:ext cx="15913757" cy="6647974"/>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a:ea typeface="+mn-ea"/>
                <a:cs typeface="+mn-cs"/>
              </a:rPr>
              <a:t>Introduction</a:t>
            </a:r>
            <a:br>
              <a:rPr kumimoji="0" lang="en-GB" sz="3600" b="0" i="0" u="none" strike="noStrike" kern="1200" cap="none" spc="0" normalizeH="0" baseline="0" noProof="0">
                <a:ln>
                  <a:noFill/>
                </a:ln>
                <a:solidFill>
                  <a:prstClr val="black"/>
                </a:solidFill>
                <a:effectLst/>
                <a:uLnTx/>
                <a:uFillTx/>
                <a:latin typeface="Calibri"/>
                <a:ea typeface="+mn-ea"/>
                <a:cs typeface="+mn-cs"/>
              </a:rPr>
            </a:br>
            <a:r>
              <a:rPr kumimoji="0" lang="en-GB" sz="3600" b="0" i="0" u="none" strike="noStrike" kern="1200" cap="none" spc="0" normalizeH="0" baseline="0" noProof="0">
                <a:ln>
                  <a:noFill/>
                </a:ln>
                <a:solidFill>
                  <a:prstClr val="black"/>
                </a:solidFill>
                <a:effectLst/>
                <a:uLnTx/>
                <a:uFillTx/>
                <a:latin typeface="Calibri"/>
                <a:ea typeface="+mn-ea"/>
                <a:cs typeface="+mn-cs"/>
              </a:rPr>
              <a:t>James Smalley, Impact Manager, Housing Justice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a:ea typeface="+mn-ea"/>
                <a:cs typeface="+mn-cs"/>
              </a:rPr>
              <a:t>How homelessness services are delivering prevention and the challenges they face</a:t>
            </a:r>
            <a:br>
              <a:rPr kumimoji="0" lang="en-GB" sz="3600" b="0" i="0" u="none" strike="noStrike" kern="1200" cap="none" spc="0" normalizeH="0" baseline="0" noProof="0">
                <a:ln>
                  <a:noFill/>
                </a:ln>
                <a:solidFill>
                  <a:prstClr val="black"/>
                </a:solidFill>
                <a:effectLst/>
                <a:uLnTx/>
                <a:uFillTx/>
                <a:latin typeface="Calibri"/>
                <a:ea typeface="+mn-ea"/>
                <a:cs typeface="+mn-cs"/>
              </a:rPr>
            </a:br>
            <a:r>
              <a:rPr kumimoji="0" lang="en-GB" sz="3600" b="0" i="0" u="none" strike="noStrike" kern="1200" cap="none" spc="0" normalizeH="0" baseline="0" noProof="0">
                <a:ln>
                  <a:noFill/>
                </a:ln>
                <a:solidFill>
                  <a:prstClr val="black"/>
                </a:solidFill>
                <a:effectLst/>
                <a:uLnTx/>
                <a:uFillTx/>
                <a:latin typeface="Calibri"/>
                <a:ea typeface="+mn-ea"/>
                <a:cs typeface="+mn-cs"/>
              </a:rPr>
              <a:t>Becky Rice, Independent Researcher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a:ea typeface="+mn-ea"/>
                <a:cs typeface="+mn-cs"/>
              </a:rPr>
              <a:t>Pushing forward on prevention: No Nights Out</a:t>
            </a:r>
            <a:br>
              <a:rPr kumimoji="0" lang="en-GB" sz="3600" b="0" i="0" u="none" strike="noStrike" kern="1200" cap="none" spc="0" normalizeH="0" baseline="0" noProof="0">
                <a:ln>
                  <a:noFill/>
                </a:ln>
                <a:solidFill>
                  <a:prstClr val="black"/>
                </a:solidFill>
                <a:effectLst/>
                <a:uLnTx/>
                <a:uFillTx/>
                <a:latin typeface="Calibri"/>
                <a:ea typeface="+mn-ea"/>
                <a:cs typeface="+mn-cs"/>
              </a:rPr>
            </a:br>
            <a:r>
              <a:rPr kumimoji="0" lang="en-GB" sz="3600" b="0" i="0" u="none" strike="noStrike" kern="1200" cap="none" spc="0" normalizeH="0" baseline="0" noProof="0">
                <a:ln>
                  <a:noFill/>
                </a:ln>
                <a:solidFill>
                  <a:prstClr val="black"/>
                </a:solidFill>
                <a:effectLst/>
                <a:uLnTx/>
                <a:uFillTx/>
                <a:latin typeface="Calibri"/>
                <a:ea typeface="+mn-ea"/>
                <a:cs typeface="+mn-cs"/>
              </a:rPr>
              <a:t>Laura Bernard, Head of Strategy and Evidence, The Passage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Calibri"/>
                <a:ea typeface="+mn-ea"/>
                <a:cs typeface="+mn-cs"/>
              </a:rPr>
              <a:t>Q&amp;A and discussion</a:t>
            </a:r>
            <a:br>
              <a:rPr kumimoji="0" lang="en-GB" sz="3600" b="0" i="0" u="none" strike="noStrike" kern="1200" cap="none" spc="0" normalizeH="0" baseline="0" noProof="0">
                <a:ln>
                  <a:noFill/>
                </a:ln>
                <a:solidFill>
                  <a:prstClr val="black"/>
                </a:solidFill>
                <a:effectLst/>
                <a:uLnTx/>
                <a:uFillTx/>
                <a:latin typeface="Calibri"/>
                <a:ea typeface="+mn-ea"/>
                <a:cs typeface="+mn-cs"/>
              </a:rPr>
            </a:br>
            <a:r>
              <a:rPr kumimoji="0" lang="en-GB" sz="3600" b="0" i="0" u="none" strike="noStrike" kern="1200" cap="none" spc="0" normalizeH="0" baseline="0" noProof="0">
                <a:ln>
                  <a:noFill/>
                </a:ln>
                <a:solidFill>
                  <a:prstClr val="black"/>
                </a:solidFill>
                <a:effectLst/>
                <a:uLnTx/>
                <a:uFillTx/>
                <a:latin typeface="Calibri"/>
                <a:ea typeface="+mn-ea"/>
                <a:cs typeface="+mn-cs"/>
              </a:rPr>
              <a:t>How are organisations responding to the prevention agenda, and what opportunities lie ahead?</a:t>
            </a:r>
          </a:p>
        </p:txBody>
      </p:sp>
      <p:sp>
        <p:nvSpPr>
          <p:cNvPr id="8" name="TextBox 8"/>
          <p:cNvSpPr txBox="1"/>
          <p:nvPr/>
        </p:nvSpPr>
        <p:spPr>
          <a:xfrm>
            <a:off x="1060729" y="1139416"/>
            <a:ext cx="10202253" cy="738664"/>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black"/>
                </a:solidFill>
                <a:effectLst/>
                <a:uLnTx/>
                <a:uFillTx/>
                <a:latin typeface="Calibri"/>
                <a:ea typeface="+mn-ea"/>
                <a:cs typeface="+mn-cs"/>
              </a:rPr>
              <a:t>TODAY'S SESSION</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9" name="TextBox 9"/>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150997"/>
            <a:ext cx="18288000" cy="1136003"/>
            <a:chOff x="0" y="0"/>
            <a:chExt cx="4816593" cy="299194"/>
          </a:xfrm>
        </p:grpSpPr>
        <p:sp>
          <p:nvSpPr>
            <p:cNvPr id="3" name="Freeform 3"/>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AutoShape 5"/>
          <p:cNvSpPr/>
          <p:nvPr/>
        </p:nvSpPr>
        <p:spPr>
          <a:xfrm>
            <a:off x="0" y="2259782"/>
            <a:ext cx="9966584"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216856" y="3073273"/>
            <a:ext cx="15428661" cy="4985980"/>
          </a:xfrm>
          <a:prstGeom prst="rect">
            <a:avLst/>
          </a:prstGeom>
        </p:spPr>
        <p:txBody>
          <a:bodyPr lIns="0" tIns="0" rIns="0" bIns="0" rtlCol="0" anchor="t">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rPr>
              <a:t>Driving prevention through our own programmes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rPr>
              <a:t>Supporting projects and local authorities </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rPr>
              <a:t>Influencing policy and investment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badi" panose="020B0604020104020204" pitchFamily="34" charset="0"/>
                <a:ea typeface="+mn-ea"/>
                <a:cs typeface="+mn-cs"/>
              </a:rPr>
              <a:t>Our view: prevention is not a separate activity from homelessness response. For many VCFS organisations, the trusted relationship built at the point of crisis is itself a route to preventing further escalation and repeat homelessness.</a:t>
            </a:r>
          </a:p>
        </p:txBody>
      </p:sp>
      <p:sp>
        <p:nvSpPr>
          <p:cNvPr id="8" name="TextBox 8"/>
          <p:cNvSpPr txBox="1"/>
          <p:nvPr/>
        </p:nvSpPr>
        <p:spPr>
          <a:xfrm>
            <a:off x="1060729" y="1139416"/>
            <a:ext cx="12648242" cy="495970"/>
          </a:xfrm>
          <a:prstGeom prst="rect">
            <a:avLst/>
          </a:prstGeom>
        </p:spPr>
        <p:txBody>
          <a:bodyPr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rPr>
              <a:t>Housing Justice and prevention – our role</a:t>
            </a:r>
          </a:p>
        </p:txBody>
      </p:sp>
      <p:sp>
        <p:nvSpPr>
          <p:cNvPr id="9" name="TextBox 9"/>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04CE90A4-5CEE-6706-99AD-A43A0A74A83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A231379-7194-4D43-638C-860852D6DD21}"/>
              </a:ext>
            </a:extLst>
          </p:cNvPr>
          <p:cNvGrpSpPr/>
          <p:nvPr/>
        </p:nvGrpSpPr>
        <p:grpSpPr>
          <a:xfrm>
            <a:off x="0" y="9150997"/>
            <a:ext cx="18288000" cy="1136003"/>
            <a:chOff x="0" y="0"/>
            <a:chExt cx="4816593" cy="299194"/>
          </a:xfrm>
        </p:grpSpPr>
        <p:sp>
          <p:nvSpPr>
            <p:cNvPr id="3" name="Freeform 3">
              <a:extLst>
                <a:ext uri="{FF2B5EF4-FFF2-40B4-BE49-F238E27FC236}">
                  <a16:creationId xmlns:a16="http://schemas.microsoft.com/office/drawing/2014/main" id="{1A07C700-7BB1-33E1-012C-4467BB3C2B81}"/>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B4540F0F-7133-5975-14D9-AAC26C533FD3}"/>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3CAC249D-5557-5C21-AB1F-CB7EB885D8D3}"/>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13E8FF18-6D76-4B02-6F88-7D74C3552011}"/>
              </a:ext>
            </a:extLst>
          </p:cNvPr>
          <p:cNvSpPr txBox="1"/>
          <p:nvPr/>
        </p:nvSpPr>
        <p:spPr>
          <a:xfrm>
            <a:off x="822293" y="556101"/>
            <a:ext cx="12648242" cy="495970"/>
          </a:xfrm>
          <a:prstGeom prst="rect">
            <a:avLst/>
          </a:prstGeom>
        </p:spPr>
        <p:txBody>
          <a:bodyPr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kzidenz-Grotesk Heavy"/>
                <a:ea typeface="Akzidenz-Grotesk Heavy"/>
                <a:cs typeface="Akzidenz-Grotesk Heavy"/>
                <a:sym typeface="Akzidenz-Grotesk Heavy"/>
              </a:rPr>
              <a:t>Prevention – Everyone’s role</a:t>
            </a:r>
          </a:p>
        </p:txBody>
      </p:sp>
      <p:sp>
        <p:nvSpPr>
          <p:cNvPr id="9" name="TextBox 9">
            <a:extLst>
              <a:ext uri="{FF2B5EF4-FFF2-40B4-BE49-F238E27FC236}">
                <a16:creationId xmlns:a16="http://schemas.microsoft.com/office/drawing/2014/main" id="{0B4E1BC0-1C85-457E-7B09-BCAF9DCEA052}"/>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pic>
        <p:nvPicPr>
          <p:cNvPr id="12" name="Picture 11">
            <a:extLst>
              <a:ext uri="{FF2B5EF4-FFF2-40B4-BE49-F238E27FC236}">
                <a16:creationId xmlns:a16="http://schemas.microsoft.com/office/drawing/2014/main" id="{50D78A39-60D9-B8D3-C51C-76F170BB71C2}"/>
              </a:ext>
            </a:extLst>
          </p:cNvPr>
          <p:cNvPicPr>
            <a:picLocks noChangeAspect="1"/>
          </p:cNvPicPr>
          <p:nvPr/>
        </p:nvPicPr>
        <p:blipFill>
          <a:blip r:embed="rId4"/>
          <a:stretch>
            <a:fillRect/>
          </a:stretch>
        </p:blipFill>
        <p:spPr>
          <a:xfrm>
            <a:off x="2915183" y="1257300"/>
            <a:ext cx="9003612" cy="7695825"/>
          </a:xfrm>
          <a:prstGeom prst="rect">
            <a:avLst/>
          </a:prstGeom>
        </p:spPr>
      </p:pic>
      <p:sp>
        <p:nvSpPr>
          <p:cNvPr id="13" name="TextBox 12">
            <a:extLst>
              <a:ext uri="{FF2B5EF4-FFF2-40B4-BE49-F238E27FC236}">
                <a16:creationId xmlns:a16="http://schemas.microsoft.com/office/drawing/2014/main" id="{868B41B0-9B47-4190-FB88-F6C9670241A2}"/>
              </a:ext>
            </a:extLst>
          </p:cNvPr>
          <p:cNvSpPr txBox="1"/>
          <p:nvPr/>
        </p:nvSpPr>
        <p:spPr>
          <a:xfrm>
            <a:off x="11887200" y="3911765"/>
            <a:ext cx="449580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uLnTx/>
                <a:uFillTx/>
                <a:latin typeface="Calibri"/>
                <a:ea typeface="+mn-ea"/>
                <a:cs typeface="+mn-cs"/>
              </a:rPr>
              <a:t>We can see these as potential opportunities for prevention across the wider system</a:t>
            </a:r>
          </a:p>
        </p:txBody>
      </p:sp>
      <p:sp>
        <p:nvSpPr>
          <p:cNvPr id="14" name="Right Brace 13">
            <a:extLst>
              <a:ext uri="{FF2B5EF4-FFF2-40B4-BE49-F238E27FC236}">
                <a16:creationId xmlns:a16="http://schemas.microsoft.com/office/drawing/2014/main" id="{689F0C55-F4B3-5C36-F165-DFE8DC485684}"/>
              </a:ext>
            </a:extLst>
          </p:cNvPr>
          <p:cNvSpPr/>
          <p:nvPr/>
        </p:nvSpPr>
        <p:spPr>
          <a:xfrm>
            <a:off x="10439400" y="2842107"/>
            <a:ext cx="990600" cy="4899086"/>
          </a:xfrm>
          <a:prstGeom prst="rightBrace">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558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CFFE3-54ED-0128-C3A2-DB9F48F904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0E183C-DB58-3FC6-83D3-E3419EF5D482}"/>
              </a:ext>
            </a:extLst>
          </p:cNvPr>
          <p:cNvGrpSpPr/>
          <p:nvPr/>
        </p:nvGrpSpPr>
        <p:grpSpPr>
          <a:xfrm>
            <a:off x="0" y="9150997"/>
            <a:ext cx="18288000" cy="1136003"/>
            <a:chOff x="0" y="0"/>
            <a:chExt cx="4816593" cy="299194"/>
          </a:xfrm>
        </p:grpSpPr>
        <p:sp>
          <p:nvSpPr>
            <p:cNvPr id="3" name="Freeform 3">
              <a:extLst>
                <a:ext uri="{FF2B5EF4-FFF2-40B4-BE49-F238E27FC236}">
                  <a16:creationId xmlns:a16="http://schemas.microsoft.com/office/drawing/2014/main" id="{97B2003A-F782-AA36-31B2-CE8D8FC3642C}"/>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655B52F2-40A9-DCCB-AD11-AB7A4031D573}"/>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AutoShape 5">
            <a:extLst>
              <a:ext uri="{FF2B5EF4-FFF2-40B4-BE49-F238E27FC236}">
                <a16:creationId xmlns:a16="http://schemas.microsoft.com/office/drawing/2014/main" id="{EBEE8741-9F54-E01C-744C-B7B1F0C23FF2}"/>
              </a:ext>
            </a:extLst>
          </p:cNvPr>
          <p:cNvSpPr/>
          <p:nvPr/>
        </p:nvSpPr>
        <p:spPr>
          <a:xfrm>
            <a:off x="0" y="2259782"/>
            <a:ext cx="9966584"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92894BDF-D2B9-5F26-BBB1-A7A2EC5B542D}"/>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B0110065-8D50-8E2F-0ECC-4DCA719FDA14}"/>
              </a:ext>
            </a:extLst>
          </p:cNvPr>
          <p:cNvSpPr txBox="1"/>
          <p:nvPr/>
        </p:nvSpPr>
        <p:spPr>
          <a:xfrm>
            <a:off x="1060729" y="1139416"/>
            <a:ext cx="13392690" cy="495970"/>
          </a:xfrm>
          <a:prstGeom prst="rect">
            <a:avLst/>
          </a:prstGeom>
        </p:spPr>
        <p:txBody>
          <a:bodyPr wrap="square" lIns="0" tIns="0" rIns="0" bIns="0" rtlCol="0" anchor="t">
            <a:spAutoFit/>
          </a:bodyPr>
          <a:lstStyle/>
          <a:p>
            <a:pPr marL="0" marR="0" lvl="0" indent="0" algn="l" defTabSz="914400" rtl="0" eaLnBrk="1" fontAlgn="auto" latinLnBrk="0" hangingPunct="1">
              <a:lnSpc>
                <a:spcPts val="3719"/>
              </a:lnSpc>
              <a:spcBef>
                <a:spcPts val="0"/>
              </a:spcBef>
              <a:spcAft>
                <a:spcPts val="0"/>
              </a:spcAft>
              <a:buClrTx/>
              <a:buSzTx/>
              <a:buFontTx/>
              <a:buNone/>
              <a:tabLst/>
              <a:defRPr/>
            </a:pPr>
            <a:r>
              <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rPr>
              <a:t>Prevention – The Network’s role</a:t>
            </a:r>
          </a:p>
        </p:txBody>
      </p:sp>
      <p:sp>
        <p:nvSpPr>
          <p:cNvPr id="9" name="TextBox 9">
            <a:extLst>
              <a:ext uri="{FF2B5EF4-FFF2-40B4-BE49-F238E27FC236}">
                <a16:creationId xmlns:a16="http://schemas.microsoft.com/office/drawing/2014/main" id="{9E330808-F888-68D6-3493-047039B91F91}"/>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graphicFrame>
        <p:nvGraphicFramePr>
          <p:cNvPr id="11" name="Table 10">
            <a:extLst>
              <a:ext uri="{FF2B5EF4-FFF2-40B4-BE49-F238E27FC236}">
                <a16:creationId xmlns:a16="http://schemas.microsoft.com/office/drawing/2014/main" id="{38853AF2-799E-2323-2BAC-A1C97FDB17DE}"/>
              </a:ext>
            </a:extLst>
          </p:cNvPr>
          <p:cNvGraphicFramePr>
            <a:graphicFrameLocks noGrp="1"/>
          </p:cNvGraphicFramePr>
          <p:nvPr/>
        </p:nvGraphicFramePr>
        <p:xfrm>
          <a:off x="2133596" y="3575431"/>
          <a:ext cx="14020803" cy="4950719"/>
        </p:xfrm>
        <a:graphic>
          <a:graphicData uri="http://schemas.openxmlformats.org/drawingml/2006/table">
            <a:tbl>
              <a:tblPr>
                <a:tableStyleId>{5C22544A-7EE6-4342-B048-85BDC9FD1C3A}</a:tableStyleId>
              </a:tblPr>
              <a:tblGrid>
                <a:gridCol w="4673601">
                  <a:extLst>
                    <a:ext uri="{9D8B030D-6E8A-4147-A177-3AD203B41FA5}">
                      <a16:colId xmlns:a16="http://schemas.microsoft.com/office/drawing/2014/main" val="3112162109"/>
                    </a:ext>
                  </a:extLst>
                </a:gridCol>
                <a:gridCol w="4673601">
                  <a:extLst>
                    <a:ext uri="{9D8B030D-6E8A-4147-A177-3AD203B41FA5}">
                      <a16:colId xmlns:a16="http://schemas.microsoft.com/office/drawing/2014/main" val="2798421861"/>
                    </a:ext>
                  </a:extLst>
                </a:gridCol>
                <a:gridCol w="4673601">
                  <a:extLst>
                    <a:ext uri="{9D8B030D-6E8A-4147-A177-3AD203B41FA5}">
                      <a16:colId xmlns:a16="http://schemas.microsoft.com/office/drawing/2014/main" val="2305075909"/>
                    </a:ext>
                  </a:extLst>
                </a:gridCol>
              </a:tblGrid>
              <a:tr h="682858">
                <a:tc>
                  <a:txBody>
                    <a:bodyPr/>
                    <a:lstStyle/>
                    <a:p>
                      <a:pPr>
                        <a:buNone/>
                      </a:pPr>
                      <a:r>
                        <a:rPr lang="en-GB" sz="2400" b="1"/>
                        <a:t>CRISIS</a:t>
                      </a:r>
                    </a:p>
                  </a:txBody>
                  <a:tcPr anchor="ctr">
                    <a:solidFill>
                      <a:srgbClr val="FDCAC7"/>
                    </a:solidFill>
                  </a:tcPr>
                </a:tc>
                <a:tc>
                  <a:txBody>
                    <a:bodyPr/>
                    <a:lstStyle/>
                    <a:p>
                      <a:pPr>
                        <a:buNone/>
                      </a:pPr>
                      <a:r>
                        <a:rPr lang="en-GB" sz="2400" b="1"/>
                        <a:t>STABILITY</a:t>
                      </a:r>
                    </a:p>
                  </a:txBody>
                  <a:tcPr anchor="ctr">
                    <a:solidFill>
                      <a:srgbClr val="FDCAC7"/>
                    </a:solidFill>
                  </a:tcPr>
                </a:tc>
                <a:tc>
                  <a:txBody>
                    <a:bodyPr/>
                    <a:lstStyle/>
                    <a:p>
                      <a:pPr>
                        <a:buNone/>
                      </a:pPr>
                      <a:r>
                        <a:rPr lang="en-GB" sz="2400" b="1"/>
                        <a:t>PREVENTION</a:t>
                      </a:r>
                    </a:p>
                  </a:txBody>
                  <a:tcPr anchor="ctr">
                    <a:solidFill>
                      <a:srgbClr val="FDCAC7"/>
                    </a:solidFill>
                  </a:tcPr>
                </a:tc>
                <a:extLst>
                  <a:ext uri="{0D108BD9-81ED-4DB2-BD59-A6C34878D82A}">
                    <a16:rowId xmlns:a16="http://schemas.microsoft.com/office/drawing/2014/main" val="211036262"/>
                  </a:ext>
                </a:extLst>
              </a:tr>
              <a:tr h="682858">
                <a:tc>
                  <a:txBody>
                    <a:bodyPr/>
                    <a:lstStyle/>
                    <a:p>
                      <a:pPr>
                        <a:buNone/>
                      </a:pPr>
                      <a:r>
                        <a:rPr lang="en-GB" sz="2400"/>
                        <a:t>Safe accommodation</a:t>
                      </a:r>
                    </a:p>
                  </a:txBody>
                  <a:tcPr anchor="ctr">
                    <a:solidFill>
                      <a:srgbClr val="FDCAC7"/>
                    </a:solidFill>
                  </a:tcPr>
                </a:tc>
                <a:tc>
                  <a:txBody>
                    <a:bodyPr/>
                    <a:lstStyle/>
                    <a:p>
                      <a:pPr>
                        <a:buNone/>
                      </a:pPr>
                      <a:r>
                        <a:rPr lang="en-GB" sz="2400"/>
                        <a:t>Tenancy sustainment</a:t>
                      </a:r>
                    </a:p>
                  </a:txBody>
                  <a:tcPr anchor="ctr">
                    <a:solidFill>
                      <a:srgbClr val="FDCAC7"/>
                    </a:solidFill>
                  </a:tcPr>
                </a:tc>
                <a:tc>
                  <a:txBody>
                    <a:bodyPr/>
                    <a:lstStyle/>
                    <a:p>
                      <a:pPr>
                        <a:buNone/>
                      </a:pPr>
                      <a:r>
                        <a:rPr lang="en-GB" sz="2400"/>
                        <a:t>Early intervention</a:t>
                      </a:r>
                    </a:p>
                  </a:txBody>
                  <a:tcPr anchor="ctr">
                    <a:solidFill>
                      <a:srgbClr val="FDCAC7"/>
                    </a:solidFill>
                  </a:tcPr>
                </a:tc>
                <a:extLst>
                  <a:ext uri="{0D108BD9-81ED-4DB2-BD59-A6C34878D82A}">
                    <a16:rowId xmlns:a16="http://schemas.microsoft.com/office/drawing/2014/main" val="1258902861"/>
                  </a:ext>
                </a:extLst>
              </a:tr>
              <a:tr h="1195001">
                <a:tc>
                  <a:txBody>
                    <a:bodyPr/>
                    <a:lstStyle/>
                    <a:p>
                      <a:pPr>
                        <a:buNone/>
                      </a:pPr>
                      <a:r>
                        <a:rPr lang="en-GB" sz="2400"/>
                        <a:t>Outreach &amp; immediate support</a:t>
                      </a:r>
                    </a:p>
                  </a:txBody>
                  <a:tcPr anchor="ctr">
                    <a:solidFill>
                      <a:srgbClr val="FDCAC7"/>
                    </a:solidFill>
                  </a:tcPr>
                </a:tc>
                <a:tc>
                  <a:txBody>
                    <a:bodyPr/>
                    <a:lstStyle/>
                    <a:p>
                      <a:pPr>
                        <a:buNone/>
                      </a:pPr>
                      <a:r>
                        <a:rPr lang="en-GB" sz="2400"/>
                        <a:t>Casework &amp; advocacy</a:t>
                      </a:r>
                    </a:p>
                  </a:txBody>
                  <a:tcPr anchor="ctr">
                    <a:solidFill>
                      <a:srgbClr val="FDCAC7"/>
                    </a:solidFill>
                  </a:tcPr>
                </a:tc>
                <a:tc>
                  <a:txBody>
                    <a:bodyPr/>
                    <a:lstStyle/>
                    <a:p>
                      <a:pPr>
                        <a:buNone/>
                      </a:pPr>
                      <a:r>
                        <a:rPr lang="en-GB" sz="2400"/>
                        <a:t>Trusted place to return to</a:t>
                      </a:r>
                    </a:p>
                  </a:txBody>
                  <a:tcPr anchor="ctr">
                    <a:solidFill>
                      <a:srgbClr val="FDCAC7"/>
                    </a:solidFill>
                  </a:tcPr>
                </a:tc>
                <a:extLst>
                  <a:ext uri="{0D108BD9-81ED-4DB2-BD59-A6C34878D82A}">
                    <a16:rowId xmlns:a16="http://schemas.microsoft.com/office/drawing/2014/main" val="1433895617"/>
                  </a:ext>
                </a:extLst>
              </a:tr>
              <a:tr h="1195001">
                <a:tc>
                  <a:txBody>
                    <a:bodyPr/>
                    <a:lstStyle/>
                    <a:p>
                      <a:pPr>
                        <a:buNone/>
                      </a:pPr>
                      <a:r>
                        <a:rPr lang="en-GB" sz="2400"/>
                        <a:t>Crisis response</a:t>
                      </a:r>
                    </a:p>
                  </a:txBody>
                  <a:tcPr anchor="ctr">
                    <a:solidFill>
                      <a:srgbClr val="FDCAC7"/>
                    </a:solidFill>
                  </a:tcPr>
                </a:tc>
                <a:tc>
                  <a:txBody>
                    <a:bodyPr/>
                    <a:lstStyle/>
                    <a:p>
                      <a:pPr>
                        <a:buNone/>
                      </a:pPr>
                      <a:r>
                        <a:rPr lang="en-GB" sz="2400"/>
                        <a:t>Health &amp; specialist support</a:t>
                      </a:r>
                    </a:p>
                  </a:txBody>
                  <a:tcPr anchor="ctr">
                    <a:solidFill>
                      <a:srgbClr val="FDCAC7"/>
                    </a:solidFill>
                  </a:tcPr>
                </a:tc>
                <a:tc>
                  <a:txBody>
                    <a:bodyPr/>
                    <a:lstStyle/>
                    <a:p>
                      <a:pPr>
                        <a:buNone/>
                      </a:pPr>
                      <a:r>
                        <a:rPr lang="en-GB" sz="2400"/>
                        <a:t>Preventing repeat homelessness</a:t>
                      </a:r>
                    </a:p>
                  </a:txBody>
                  <a:tcPr anchor="ctr">
                    <a:solidFill>
                      <a:srgbClr val="FDCAC7"/>
                    </a:solidFill>
                  </a:tcPr>
                </a:tc>
                <a:extLst>
                  <a:ext uri="{0D108BD9-81ED-4DB2-BD59-A6C34878D82A}">
                    <a16:rowId xmlns:a16="http://schemas.microsoft.com/office/drawing/2014/main" val="551399703"/>
                  </a:ext>
                </a:extLst>
              </a:tr>
              <a:tr h="1195001">
                <a:tc>
                  <a:txBody>
                    <a:bodyPr/>
                    <a:lstStyle/>
                    <a:p>
                      <a:pPr>
                        <a:buNone/>
                      </a:pPr>
                      <a:endParaRPr lang="en-GB" sz="2400"/>
                    </a:p>
                  </a:txBody>
                  <a:tcPr anchor="ctr">
                    <a:solidFill>
                      <a:srgbClr val="FDCAC7"/>
                    </a:solidFill>
                  </a:tcPr>
                </a:tc>
                <a:tc>
                  <a:txBody>
                    <a:bodyPr/>
                    <a:lstStyle/>
                    <a:p>
                      <a:pPr>
                        <a:buNone/>
                      </a:pPr>
                      <a:r>
                        <a:rPr lang="en-GB" sz="2400"/>
                        <a:t>Community connection</a:t>
                      </a:r>
                    </a:p>
                  </a:txBody>
                  <a:tcPr anchor="ctr">
                    <a:solidFill>
                      <a:srgbClr val="FDCAC7"/>
                    </a:solidFill>
                  </a:tcPr>
                </a:tc>
                <a:tc>
                  <a:txBody>
                    <a:bodyPr/>
                    <a:lstStyle/>
                    <a:p>
                      <a:pPr>
                        <a:buNone/>
                      </a:pPr>
                      <a:r>
                        <a:rPr lang="en-GB" sz="2400"/>
                        <a:t>Support before crisis escalates</a:t>
                      </a:r>
                    </a:p>
                  </a:txBody>
                  <a:tcPr anchor="ctr">
                    <a:solidFill>
                      <a:srgbClr val="FDCAC7"/>
                    </a:solidFill>
                  </a:tcPr>
                </a:tc>
                <a:extLst>
                  <a:ext uri="{0D108BD9-81ED-4DB2-BD59-A6C34878D82A}">
                    <a16:rowId xmlns:a16="http://schemas.microsoft.com/office/drawing/2014/main" val="2983858097"/>
                  </a:ext>
                </a:extLst>
              </a:tr>
            </a:tbl>
          </a:graphicData>
        </a:graphic>
      </p:graphicFrame>
      <p:sp>
        <p:nvSpPr>
          <p:cNvPr id="13" name="TextBox 12">
            <a:extLst>
              <a:ext uri="{FF2B5EF4-FFF2-40B4-BE49-F238E27FC236}">
                <a16:creationId xmlns:a16="http://schemas.microsoft.com/office/drawing/2014/main" id="{130628E3-1D9B-DBF2-B4D1-43C71FE84551}"/>
              </a:ext>
            </a:extLst>
          </p:cNvPr>
          <p:cNvSpPr txBox="1"/>
          <p:nvPr/>
        </p:nvSpPr>
        <p:spPr>
          <a:xfrm>
            <a:off x="2247900" y="2558038"/>
            <a:ext cx="1379220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a:ea typeface="+mn-ea"/>
                <a:cs typeface="+mn-cs"/>
              </a:rPr>
              <a:t>From crisis response to prevention and stability - Community-led services are increasingly supporting people across the homelessness journey</a:t>
            </a:r>
            <a:endParaRPr kumimoji="0" lang="en-GB" sz="3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C1DCFC50-83CF-4E5A-3980-85F1CDA742A5}"/>
              </a:ext>
            </a:extLst>
          </p:cNvPr>
          <p:cNvSpPr txBox="1"/>
          <p:nvPr/>
        </p:nvSpPr>
        <p:spPr>
          <a:xfrm>
            <a:off x="2133596" y="8607741"/>
            <a:ext cx="137922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a:ea typeface="+mn-ea"/>
                <a:cs typeface="+mn-cs"/>
              </a:rPr>
              <a:t>BUT they need to be properly resourced and supported to do so! </a:t>
            </a:r>
            <a:endParaRPr kumimoji="0" lang="en-GB" sz="3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2258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0" y="9150997"/>
            <a:ext cx="18288000" cy="1136003"/>
            <a:chOff x="0" y="0"/>
            <a:chExt cx="4816593" cy="299194"/>
          </a:xfrm>
        </p:grpSpPr>
        <p:sp>
          <p:nvSpPr>
            <p:cNvPr id="4" name="Freeform 4"/>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1028700" y="795217"/>
            <a:ext cx="10706100" cy="135421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prstClr val="black"/>
                </a:solidFill>
                <a:effectLst/>
                <a:uLnTx/>
                <a:uFillTx/>
                <a:latin typeface="Calibri"/>
                <a:ea typeface="+mn-ea"/>
                <a:cs typeface="+mn-cs"/>
              </a:rPr>
              <a:t>HOW HOMELESSNESS SERVICES ARE DELIVERING PREVENTION</a:t>
            </a:r>
            <a:endParaRPr kumimoji="0" lang="en-US" sz="44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Content Placeholder 4">
            <a:extLst>
              <a:ext uri="{FF2B5EF4-FFF2-40B4-BE49-F238E27FC236}">
                <a16:creationId xmlns:a16="http://schemas.microsoft.com/office/drawing/2014/main" id="{7A907A9A-969C-8074-FA42-541A28115F27}"/>
              </a:ext>
            </a:extLst>
          </p:cNvPr>
          <p:cNvPicPr>
            <a:picLocks noChangeAspect="1"/>
          </p:cNvPicPr>
          <p:nvPr/>
        </p:nvPicPr>
        <p:blipFill>
          <a:blip r:embed="rId4"/>
          <a:stretch>
            <a:fillRect/>
          </a:stretch>
        </p:blipFill>
        <p:spPr>
          <a:xfrm>
            <a:off x="2387569" y="2697284"/>
            <a:ext cx="4368862" cy="61682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D6D69-2D5F-FB12-18A0-AC36A24A73B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8E182CD-6893-801E-C6CC-2965CF3C617C}"/>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34D6C5BA-7492-67BC-838A-93C7AA9870EE}"/>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24A81FA3-E40C-1398-AB24-B88AE2166A9F}"/>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D1F63E3-02B8-1836-C1C3-0CCAB24803C0}"/>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a:extLst>
              <a:ext uri="{FF2B5EF4-FFF2-40B4-BE49-F238E27FC236}">
                <a16:creationId xmlns:a16="http://schemas.microsoft.com/office/drawing/2014/main" id="{3617DA8B-EC62-6B4C-E066-A186A40B142A}"/>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62EFB148-4CE9-B736-940A-3667E6F33C0E}"/>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0834D1E3-87DD-4DB5-062E-B16AB2A396DB}"/>
              </a:ext>
            </a:extLst>
          </p:cNvPr>
          <p:cNvSpPr txBox="1"/>
          <p:nvPr/>
        </p:nvSpPr>
        <p:spPr>
          <a:xfrm>
            <a:off x="711919" y="4184071"/>
            <a:ext cx="8151845"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a:ea typeface="+mn-ea"/>
                <a:cs typeface="+mn-cs"/>
              </a:rPr>
              <a:t>PREVENTION POLICY 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A shared goal across public policy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Legal and earlier intervention (HRA 2017)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Prevention as routine and person-centred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A policy and academic “prevention turn” – an “era of prevention”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Funding opportunities for prevention</a:t>
            </a:r>
          </a:p>
        </p:txBody>
      </p:sp>
      <p:sp>
        <p:nvSpPr>
          <p:cNvPr id="16" name="TextBox 15">
            <a:extLst>
              <a:ext uri="{FF2B5EF4-FFF2-40B4-BE49-F238E27FC236}">
                <a16:creationId xmlns:a16="http://schemas.microsoft.com/office/drawing/2014/main" id="{23A6613F-C5BC-149F-FAB1-BC79C58FA176}"/>
              </a:ext>
            </a:extLst>
          </p:cNvPr>
          <p:cNvSpPr txBox="1"/>
          <p:nvPr/>
        </p:nvSpPr>
        <p:spPr>
          <a:xfrm>
            <a:off x="9074267" y="4184071"/>
            <a:ext cx="8960549"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a:ea typeface="+mn-ea"/>
                <a:cs typeface="+mn-cs"/>
              </a:rPr>
              <a:t>ESCALATING HOUSING AND HOMELESSNESS CRISIS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All forms of homelessness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Spending on crisis intervention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Access to housing in all sectors is tighter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VCFS services seeing increased need and complexity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a:ln>
                  <a:noFill/>
                </a:ln>
                <a:solidFill>
                  <a:prstClr val="black"/>
                </a:solidFill>
                <a:effectLst/>
                <a:uLnTx/>
                <a:uFillTx/>
                <a:latin typeface="Calibri"/>
                <a:ea typeface="+mn-ea"/>
                <a:cs typeface="+mn-cs"/>
              </a:rPr>
              <a:t>Wider funding environment very tough</a:t>
            </a:r>
          </a:p>
        </p:txBody>
      </p:sp>
      <p:sp>
        <p:nvSpPr>
          <p:cNvPr id="7" name="Title 1">
            <a:extLst>
              <a:ext uri="{FF2B5EF4-FFF2-40B4-BE49-F238E27FC236}">
                <a16:creationId xmlns:a16="http://schemas.microsoft.com/office/drawing/2014/main" id="{CB0A5B8D-BAA8-4A67-3E2C-BD52460FCCE3}"/>
              </a:ext>
            </a:extLst>
          </p:cNvPr>
          <p:cNvSpPr txBox="1">
            <a:spLocks/>
          </p:cNvSpPr>
          <p:nvPr/>
        </p:nvSpPr>
        <p:spPr>
          <a:xfrm>
            <a:off x="990600" y="803861"/>
            <a:ext cx="3352800" cy="3231652"/>
          </a:xfrm>
          <a:prstGeom prst="ellipse">
            <a:avLst/>
          </a:prstGeom>
          <a:solidFill>
            <a:srgbClr val="262626"/>
          </a:solidFill>
          <a:ln w="174625" cmpd="thinThick">
            <a:solidFill>
              <a:srgbClr val="262626"/>
            </a:solidFill>
          </a:ln>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700" b="1" i="0" u="none" strike="noStrike" kern="1200" cap="none" spc="0" normalizeH="0" baseline="0" noProof="0">
                <a:ln>
                  <a:noFill/>
                </a:ln>
                <a:solidFill>
                  <a:srgbClr val="FFFFFF"/>
                </a:solidFill>
                <a:effectLst/>
                <a:uLnTx/>
                <a:uFillTx/>
                <a:latin typeface="Calibri"/>
                <a:ea typeface="+mj-ea"/>
                <a:cs typeface="+mj-cs"/>
              </a:rPr>
              <a:t>A GROWING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700" b="1" i="0" u="none" strike="noStrike" kern="1200" cap="none" spc="0" normalizeH="0" baseline="0" noProof="0">
                <a:ln>
                  <a:noFill/>
                </a:ln>
                <a:solidFill>
                  <a:srgbClr val="FFFFFF"/>
                </a:solidFill>
                <a:effectLst/>
                <a:uLnTx/>
                <a:uFillTx/>
                <a:latin typeface="Calibri"/>
                <a:ea typeface="+mj-ea"/>
                <a:cs typeface="+mj-cs"/>
              </a:rPr>
              <a:t>TENSION</a:t>
            </a:r>
            <a:br>
              <a:rPr kumimoji="0" lang="en-US" sz="4000" b="1" i="0" u="none" strike="noStrike" kern="1200" cap="none" spc="0" normalizeH="0" baseline="0" noProof="0">
                <a:ln>
                  <a:noFill/>
                </a:ln>
                <a:solidFill>
                  <a:srgbClr val="FFFFFF"/>
                </a:solidFill>
                <a:effectLst/>
                <a:uLnTx/>
                <a:uFillTx/>
                <a:latin typeface="Calibri"/>
                <a:ea typeface="+mj-ea"/>
                <a:cs typeface="+mj-cs"/>
              </a:rPr>
            </a:br>
            <a:endParaRPr kumimoji="0" lang="en-US" sz="4000" b="1" i="0" u="none" strike="noStrike" kern="1200" cap="none" spc="0" normalizeH="0" baseline="0" noProof="0">
              <a:ln>
                <a:noFill/>
              </a:ln>
              <a:solidFill>
                <a:srgbClr val="FFFFFF"/>
              </a:solidFill>
              <a:effectLst/>
              <a:uLnTx/>
              <a:uFillTx/>
              <a:latin typeface="Calibri"/>
              <a:ea typeface="+mj-ea"/>
              <a:cs typeface="+mj-cs"/>
            </a:endParaRPr>
          </a:p>
        </p:txBody>
      </p:sp>
      <p:cxnSp>
        <p:nvCxnSpPr>
          <p:cNvPr id="10" name="Straight Connector 9">
            <a:extLst>
              <a:ext uri="{FF2B5EF4-FFF2-40B4-BE49-F238E27FC236}">
                <a16:creationId xmlns:a16="http://schemas.microsoft.com/office/drawing/2014/main" id="{A0CE4A02-7F4A-EB6D-3125-DC0D4A097C83}"/>
              </a:ext>
            </a:extLst>
          </p:cNvPr>
          <p:cNvCxnSpPr/>
          <p:nvPr/>
        </p:nvCxnSpPr>
        <p:spPr>
          <a:xfrm>
            <a:off x="8229600" y="3814657"/>
            <a:ext cx="0" cy="4644000"/>
          </a:xfrm>
          <a:prstGeom prst="line">
            <a:avLst/>
          </a:prstGeom>
          <a:ln w="349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1025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55D83-26D9-C5F8-B458-94571D3CA8E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0F2123F-03DC-A1AE-08FF-35DDDCEB90AD}"/>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F3BCDB11-4939-5B45-A617-4D0D47B9CA69}"/>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821746E6-E4E3-95F2-C033-5D36DD5B1BB8}"/>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123EBE6E-4961-D2BD-EE04-73B2D6F919A3}"/>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E277DC3E-5386-CD24-1468-064B074A5D17}"/>
              </a:ext>
            </a:extLst>
          </p:cNvPr>
          <p:cNvSpPr txBox="1"/>
          <p:nvPr/>
        </p:nvSpPr>
        <p:spPr>
          <a:xfrm>
            <a:off x="914400" y="753603"/>
            <a:ext cx="12491884"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black"/>
                </a:solidFill>
                <a:effectLst/>
                <a:uLnTx/>
                <a:uFillTx/>
                <a:latin typeface="Calibri"/>
                <a:ea typeface="+mn-ea"/>
                <a:cs typeface="+mn-cs"/>
              </a:rPr>
              <a:t>% agreement with statements about respondent’s service </a:t>
            </a:r>
          </a:p>
        </p:txBody>
      </p:sp>
      <p:sp>
        <p:nvSpPr>
          <p:cNvPr id="8" name="TextBox 8">
            <a:extLst>
              <a:ext uri="{FF2B5EF4-FFF2-40B4-BE49-F238E27FC236}">
                <a16:creationId xmlns:a16="http://schemas.microsoft.com/office/drawing/2014/main" id="{C74706A5-7244-D3D9-9834-0DF03EEFA4C1}"/>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59E69DCD-94D5-E62B-254B-47A73A33E8A6}"/>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Content Placeholder 4">
            <a:extLst>
              <a:ext uri="{FF2B5EF4-FFF2-40B4-BE49-F238E27FC236}">
                <a16:creationId xmlns:a16="http://schemas.microsoft.com/office/drawing/2014/main" id="{B183312C-682A-11C5-D031-29080724D3F9}"/>
              </a:ext>
            </a:extLst>
          </p:cNvPr>
          <p:cNvPicPr>
            <a:picLocks noChangeAspect="1"/>
          </p:cNvPicPr>
          <p:nvPr/>
        </p:nvPicPr>
        <p:blipFill>
          <a:blip r:embed="rId3"/>
          <a:stretch>
            <a:fillRect/>
          </a:stretch>
        </p:blipFill>
        <p:spPr>
          <a:xfrm>
            <a:off x="902108" y="2415415"/>
            <a:ext cx="8241890" cy="6641401"/>
          </a:xfrm>
          <a:prstGeom prst="rect">
            <a:avLst/>
          </a:prstGeom>
        </p:spPr>
      </p:pic>
      <p:sp>
        <p:nvSpPr>
          <p:cNvPr id="12" name="TextBox 11">
            <a:extLst>
              <a:ext uri="{FF2B5EF4-FFF2-40B4-BE49-F238E27FC236}">
                <a16:creationId xmlns:a16="http://schemas.microsoft.com/office/drawing/2014/main" id="{22B6E2D5-BC1F-3296-9367-B7D3F311AEFF}"/>
              </a:ext>
            </a:extLst>
          </p:cNvPr>
          <p:cNvSpPr txBox="1"/>
          <p:nvPr/>
        </p:nvSpPr>
        <p:spPr>
          <a:xfrm>
            <a:off x="9677400" y="2660366"/>
            <a:ext cx="6210256" cy="600164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87% work to prevent homelessness as well as respond</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3200" b="0" i="0" u="none" strike="noStrike" kern="1200" cap="none" spc="0" normalizeH="0" baseline="0" noProof="0">
              <a:ln>
                <a:noFill/>
              </a:ln>
              <a:solidFill>
                <a:prstClr val="black"/>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77% focus mainly on those currently experiencing homelessness to manage the demands of the services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3200" b="0" i="0" u="none" strike="noStrike" kern="1200" cap="none" spc="0" normalizeH="0" baseline="0" noProof="0">
              <a:ln>
                <a:noFill/>
              </a:ln>
              <a:solidFill>
                <a:prstClr val="black"/>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When filling a gap for essential services under tight funding – how do you shift ‘further upstream’?</a:t>
            </a:r>
            <a:endParaRPr kumimoji="0" lang="en-US"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167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AC2F8-DD65-F574-DA18-7D9D9BA0AD9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12C8A95-A4A6-288E-A85C-E471B2A2A2F7}"/>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F012F0E2-F62B-7C26-1EAD-1A360E2151D6}"/>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3CC9E15A-DBE0-7B1B-81FE-AF9138DFA6F0}"/>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BA706CF-A4E3-71C0-BCF5-8D5881BCA990}"/>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CD5C6999-FE66-6CD7-297A-C45E9DE15D00}"/>
              </a:ext>
            </a:extLst>
          </p:cNvPr>
          <p:cNvSpPr txBox="1"/>
          <p:nvPr/>
        </p:nvSpPr>
        <p:spPr>
          <a:xfrm>
            <a:off x="990600" y="1143504"/>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black"/>
                </a:solidFill>
                <a:effectLst/>
                <a:uLnTx/>
                <a:uFillTx/>
                <a:latin typeface="Calibri"/>
                <a:ea typeface="+mn-ea"/>
                <a:cs typeface="+mn-cs"/>
              </a:rPr>
              <a:t>A broad consensus</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F9EDBA17-EA20-C1E4-2135-ED07713FE5D0}"/>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E654B6EB-CEF8-9962-FDF9-27A9C269DF83}"/>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Content Placeholder 2">
            <a:extLst>
              <a:ext uri="{FF2B5EF4-FFF2-40B4-BE49-F238E27FC236}">
                <a16:creationId xmlns:a16="http://schemas.microsoft.com/office/drawing/2014/main" id="{A3322A58-F6F7-BF1E-2813-43F0C377CDFD}"/>
              </a:ext>
            </a:extLst>
          </p:cNvPr>
          <p:cNvSpPr txBox="1">
            <a:spLocks/>
          </p:cNvSpPr>
          <p:nvPr/>
        </p:nvSpPr>
        <p:spPr>
          <a:xfrm>
            <a:off x="990599" y="3057824"/>
            <a:ext cx="13521813" cy="5538581"/>
          </a:xfrm>
          <a:prstGeom prst="rect">
            <a:avLst/>
          </a:prstGeom>
        </p:spPr>
        <p:txBody>
          <a:bodyPr>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4000" b="0" i="0" u="none" strike="noStrike" kern="1200" cap="none" spc="0" normalizeH="0" baseline="0" noProof="0">
                <a:ln>
                  <a:noFill/>
                </a:ln>
                <a:solidFill>
                  <a:prstClr val="black"/>
                </a:solidFill>
                <a:effectLst/>
                <a:uLnTx/>
                <a:uFillTx/>
                <a:latin typeface="Calibri"/>
                <a:ea typeface="+mn-ea"/>
                <a:cs typeface="+mn-cs"/>
              </a:rPr>
              <a:t>VCFSs operate in a space where prevention opportunities have been missed</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Many expressed desire to broaden prevention</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No dispute that prevention is better than cure</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BUT – unique and core contribution is often around street homelessness</a:t>
            </a:r>
          </a:p>
          <a:p>
            <a:pPr marL="742950" marR="0" lvl="1"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Everyone has a unique role to play</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400" b="0" i="0" u="none" strike="noStrike" kern="1200" cap="none" spc="0" normalizeH="0" baseline="0" noProof="0">
              <a:ln>
                <a:noFill/>
              </a:ln>
              <a:solidFill>
                <a:srgbClr val="1F497D">
                  <a:lumMod val="75000"/>
                  <a:lumOff val="2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2400" b="0" i="0" u="none" strike="noStrike" kern="1200" cap="none" spc="0" normalizeH="0" baseline="0" noProof="0">
              <a:ln>
                <a:noFill/>
              </a:ln>
              <a:solidFill>
                <a:srgbClr val="1F497D">
                  <a:lumMod val="75000"/>
                  <a:lumOff val="2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b="1" i="1" u="none" strike="noStrike" kern="1200" cap="none" spc="0" normalizeH="0" baseline="0" noProof="0">
                <a:ln>
                  <a:noFill/>
                </a:ln>
                <a:solidFill>
                  <a:srgbClr val="FA908C"/>
                </a:solidFill>
                <a:effectLst/>
                <a:uLnTx/>
                <a:uFillTx/>
                <a:latin typeface="Calibri"/>
                <a:ea typeface="+mn-ea"/>
                <a:cs typeface="+mn-cs"/>
              </a:rPr>
              <a:t>“We'd like to see a shift for all agencies to be able to work more in the prevention area rather than the response and crisis management.” (Survey respondent)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40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52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C603-8F53-E1BA-AA30-A0498698E9F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E8FFAA6-3996-1074-EF33-1F1BDF6E150A}"/>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B0D4AEC7-7875-EE24-B69D-7C39BFF9DA11}"/>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66CA5E1D-9DB1-BE91-0177-ACF9CE218E47}"/>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06301FE-3AE5-DAC9-9E9C-355A43C00325}"/>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58573AED-8747-5C58-65F8-D7527DF30AB2}"/>
              </a:ext>
            </a:extLst>
          </p:cNvPr>
          <p:cNvSpPr txBox="1"/>
          <p:nvPr/>
        </p:nvSpPr>
        <p:spPr>
          <a:xfrm>
            <a:off x="1313514" y="1193415"/>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prstClr val="black"/>
                </a:solidFill>
                <a:effectLst/>
                <a:uLnTx/>
                <a:uFillTx/>
                <a:latin typeface="Calibri"/>
                <a:ea typeface="+mn-ea"/>
                <a:cs typeface="+mn-cs"/>
              </a:rPr>
              <a:t>The language of prevention</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209A943F-2A81-BBE3-A59C-54713B42D062}"/>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15B35C01-EA25-2DE7-0142-EF83C0AF6557}"/>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image1.png">
            <a:extLst>
              <a:ext uri="{FF2B5EF4-FFF2-40B4-BE49-F238E27FC236}">
                <a16:creationId xmlns:a16="http://schemas.microsoft.com/office/drawing/2014/main" id="{16CBAE9A-DE50-C0BC-60A3-DD3176E52E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977" b="6250"/>
          <a:stretch>
            <a:fillRect/>
          </a:stretch>
        </p:blipFill>
        <p:spPr bwMode="auto">
          <a:xfrm>
            <a:off x="990600" y="2355509"/>
            <a:ext cx="5631426" cy="667875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50E6D71-15D4-4495-27E4-0576B76B0BF6}"/>
              </a:ext>
            </a:extLst>
          </p:cNvPr>
          <p:cNvSpPr txBox="1"/>
          <p:nvPr/>
        </p:nvSpPr>
        <p:spPr>
          <a:xfrm>
            <a:off x="7063334" y="7277100"/>
            <a:ext cx="991115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black"/>
                </a:solidFill>
                <a:effectLst/>
                <a:uLnTx/>
                <a:uFillTx/>
                <a:latin typeface="Calibri"/>
                <a:ea typeface="+mn-ea"/>
                <a:cs typeface="+mn-cs"/>
              </a:rPr>
              <a:t>Fitzpatrick, S, Mackie, P. &amp; Wood, J. (2021). </a:t>
            </a:r>
            <a:r>
              <a:rPr kumimoji="0" lang="en-GB" b="0" i="1" u="none" strike="noStrike" kern="1200" cap="none" spc="0" normalizeH="0" baseline="0" noProof="0">
                <a:ln>
                  <a:noFill/>
                </a:ln>
                <a:solidFill>
                  <a:prstClr val="black"/>
                </a:solidFill>
                <a:effectLst/>
                <a:uLnTx/>
                <a:uFillTx/>
                <a:latin typeface="Calibri"/>
                <a:ea typeface="+mn-ea"/>
                <a:cs typeface="+mn-cs"/>
                <a:hlinkClick r:id="rId5"/>
              </a:rPr>
              <a:t>Advancing a Five-Stage Typology of Homelessness Prevention</a:t>
            </a:r>
            <a:r>
              <a:rPr kumimoji="0" lang="en-GB" b="0" i="0" u="none" strike="noStrike" kern="1200" cap="none" spc="0" normalizeH="0" baseline="0" noProof="0">
                <a:ln>
                  <a:noFill/>
                </a:ln>
                <a:solidFill>
                  <a:prstClr val="black"/>
                </a:solidFill>
                <a:effectLst/>
                <a:uLnTx/>
                <a:uFillTx/>
                <a:latin typeface="Calibri"/>
                <a:ea typeface="+mn-ea"/>
                <a:cs typeface="+mn-cs"/>
              </a:rPr>
              <a:t>. International Journal of Homelessness, 1(1), 79-97.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6DEEFBF5-3431-D100-F3A9-40504A7ACA7A}"/>
              </a:ext>
            </a:extLst>
          </p:cNvPr>
          <p:cNvSpPr txBox="1"/>
          <p:nvPr/>
        </p:nvSpPr>
        <p:spPr>
          <a:xfrm>
            <a:off x="7164116" y="3405289"/>
            <a:ext cx="9295084"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a:ln>
                  <a:noFill/>
                </a:ln>
                <a:solidFill>
                  <a:prstClr val="black"/>
                </a:solidFill>
                <a:effectLst/>
                <a:uLnTx/>
                <a:uFillTx/>
                <a:latin typeface="Calibri"/>
                <a:ea typeface="+mn-ea"/>
                <a:cs typeface="+mn-cs"/>
              </a:rPr>
              <a:t>“In talking about prevention, it's really important to be clear about what this actually means as it's a broad term with a number of potential interpretations….We are interested in preventing homelessness, at the point of crisis… To try and do it earlier would spread our resources far too thinly.” (Survey respondent)</a:t>
            </a:r>
          </a:p>
        </p:txBody>
      </p:sp>
    </p:spTree>
    <p:extLst>
      <p:ext uri="{BB962C8B-B14F-4D97-AF65-F5344CB8AC3E}">
        <p14:creationId xmlns:p14="http://schemas.microsoft.com/office/powerpoint/2010/main" val="137969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A76A5-FBEC-31BE-5370-DCFEA353CFF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9A0ECB7-FD70-0E96-CF4E-8B8C6E8C0FAB}"/>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DBFE382-046B-9596-E5AF-AEA46ED26690}"/>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602DE826-3E7C-85AE-BBFC-3DE6BFE04287}"/>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231ADF7-92B0-2EC0-28E0-B589D76CE023}"/>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40EEC1B0-7388-E639-E157-34D3596E3A5E}"/>
              </a:ext>
            </a:extLst>
          </p:cNvPr>
          <p:cNvSpPr txBox="1"/>
          <p:nvPr/>
        </p:nvSpPr>
        <p:spPr>
          <a:xfrm>
            <a:off x="1313514" y="1193415"/>
            <a:ext cx="8363929" cy="49244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a:ea typeface="+mn-ea"/>
                <a:cs typeface="+mn-cs"/>
              </a:rPr>
              <a:t>The language of prevention</a:t>
            </a:r>
            <a:endParaRPr kumimoji="0" lang="en-US" sz="32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0B76AB87-2586-0650-BCD9-B438CBEF4D85}"/>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5B2B4576-E094-6200-3B74-AAD92139E01C}"/>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image1.png">
            <a:extLst>
              <a:ext uri="{FF2B5EF4-FFF2-40B4-BE49-F238E27FC236}">
                <a16:creationId xmlns:a16="http://schemas.microsoft.com/office/drawing/2014/main" id="{82756BCD-FB21-E63B-3CFE-1551FC4CC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977" b="6250"/>
          <a:stretch>
            <a:fillRect/>
          </a:stretch>
        </p:blipFill>
        <p:spPr bwMode="auto">
          <a:xfrm>
            <a:off x="268702" y="2339867"/>
            <a:ext cx="5370098" cy="6368827"/>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D4A66556-0860-33B0-9B4A-4949C2B95FA1}"/>
              </a:ext>
            </a:extLst>
          </p:cNvPr>
          <p:cNvCxnSpPr>
            <a:cxnSpLocks/>
          </p:cNvCxnSpPr>
          <p:nvPr/>
        </p:nvCxnSpPr>
        <p:spPr>
          <a:xfrm>
            <a:off x="4332097" y="5214787"/>
            <a:ext cx="28352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96AAC4C-7F53-950B-552C-328992315C02}"/>
              </a:ext>
            </a:extLst>
          </p:cNvPr>
          <p:cNvCxnSpPr>
            <a:cxnSpLocks/>
          </p:cNvCxnSpPr>
          <p:nvPr/>
        </p:nvCxnSpPr>
        <p:spPr>
          <a:xfrm>
            <a:off x="4332097" y="6170976"/>
            <a:ext cx="28352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27D0769B-83E0-9717-3CB5-47B4825B64DE}"/>
              </a:ext>
            </a:extLst>
          </p:cNvPr>
          <p:cNvCxnSpPr>
            <a:cxnSpLocks/>
          </p:cNvCxnSpPr>
          <p:nvPr/>
        </p:nvCxnSpPr>
        <p:spPr>
          <a:xfrm>
            <a:off x="4332097" y="7061402"/>
            <a:ext cx="28352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38670F4-1991-21A4-B89A-AA5221FBEED8}"/>
              </a:ext>
            </a:extLst>
          </p:cNvPr>
          <p:cNvCxnSpPr>
            <a:cxnSpLocks/>
          </p:cNvCxnSpPr>
          <p:nvPr/>
        </p:nvCxnSpPr>
        <p:spPr>
          <a:xfrm>
            <a:off x="4221154" y="3356345"/>
            <a:ext cx="28352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2366710-AE43-9BB6-77B2-FC53FD9E4C7F}"/>
              </a:ext>
            </a:extLst>
          </p:cNvPr>
          <p:cNvCxnSpPr>
            <a:cxnSpLocks/>
          </p:cNvCxnSpPr>
          <p:nvPr/>
        </p:nvCxnSpPr>
        <p:spPr>
          <a:xfrm>
            <a:off x="4332097" y="4327684"/>
            <a:ext cx="283529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E7B07EA-3C31-3014-C543-E9827052E39E}"/>
              </a:ext>
            </a:extLst>
          </p:cNvPr>
          <p:cNvSpPr txBox="1"/>
          <p:nvPr/>
        </p:nvSpPr>
        <p:spPr>
          <a:xfrm>
            <a:off x="7157852" y="3221410"/>
            <a:ext cx="1986146" cy="40857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Non recurrent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Brief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Brief / Rare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Rare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Rare</a:t>
            </a:r>
          </a:p>
        </p:txBody>
      </p:sp>
      <p:sp>
        <p:nvSpPr>
          <p:cNvPr id="18" name="TextBox 17">
            <a:extLst>
              <a:ext uri="{FF2B5EF4-FFF2-40B4-BE49-F238E27FC236}">
                <a16:creationId xmlns:a16="http://schemas.microsoft.com/office/drawing/2014/main" id="{5E5A615F-DE21-F08C-C7BE-F81F83FB6F52}"/>
              </a:ext>
            </a:extLst>
          </p:cNvPr>
          <p:cNvSpPr txBox="1"/>
          <p:nvPr/>
        </p:nvSpPr>
        <p:spPr>
          <a:xfrm>
            <a:off x="9966585" y="3175510"/>
            <a:ext cx="7525002"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A key policy framework is the goal to make homelessness ‘</a:t>
            </a:r>
            <a:r>
              <a:rPr kumimoji="0" lang="en-US" sz="3200" b="1" i="0" u="none" strike="noStrike" kern="1200" cap="none" spc="0" normalizeH="0" baseline="0" noProof="0">
                <a:ln>
                  <a:noFill/>
                </a:ln>
                <a:solidFill>
                  <a:srgbClr val="FA908C"/>
                </a:solidFill>
                <a:effectLst/>
                <a:uLnTx/>
                <a:uFillTx/>
                <a:latin typeface="Calibri"/>
                <a:ea typeface="+mn-ea"/>
                <a:cs typeface="+mn-cs"/>
              </a:rPr>
              <a:t>Rare Brief and Non-recurring’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Started in Rough Sleeping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mn-ea"/>
                <a:cs typeface="+mn-cs"/>
              </a:rPr>
              <a:t>Extended to all homelessness</a:t>
            </a: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0EB332D1-5FB1-6EB3-C35C-1233B2B98B34}"/>
              </a:ext>
            </a:extLst>
          </p:cNvPr>
          <p:cNvSpPr txBox="1"/>
          <p:nvPr/>
        </p:nvSpPr>
        <p:spPr>
          <a:xfrm>
            <a:off x="10148465" y="7102277"/>
            <a:ext cx="7343121"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a:ea typeface="+mn-ea"/>
                <a:cs typeface="+mn-cs"/>
              </a:rPr>
              <a:t>Ministry of Housing, Communities and Local Government (2025). </a:t>
            </a:r>
            <a:r>
              <a:rPr kumimoji="0" lang="en-GB" sz="1600" b="0" i="1" u="none" strike="noStrike" kern="1200" cap="none" spc="0" normalizeH="0" baseline="0" noProof="0">
                <a:ln>
                  <a:noFill/>
                </a:ln>
                <a:solidFill>
                  <a:prstClr val="black"/>
                </a:solidFill>
                <a:effectLst/>
                <a:uLnTx/>
                <a:uFillTx/>
                <a:latin typeface="Calibri"/>
                <a:ea typeface="+mn-ea"/>
                <a:cs typeface="+mn-cs"/>
              </a:rPr>
              <a:t>A National Plan to End Homelessness</a:t>
            </a:r>
            <a:r>
              <a:rPr kumimoji="0" lang="en-GB" sz="1600" b="0" i="0" u="none" strike="noStrike" kern="1200" cap="none" spc="0" normalizeH="0" baseline="0" noProof="0">
                <a:ln>
                  <a:noFill/>
                </a:ln>
                <a:solidFill>
                  <a:prstClr val="black"/>
                </a:solidFill>
                <a:effectLst/>
                <a:uLnTx/>
                <a:uFillTx/>
                <a:latin typeface="Calibri"/>
                <a:ea typeface="+mn-ea"/>
                <a:cs typeface="+mn-cs"/>
              </a:rPr>
              <a:t>. London: Ministry of Housing, Communities and Local Government. Available at: </a:t>
            </a:r>
            <a:r>
              <a:rPr kumimoji="0" lang="en-GB" sz="1600" b="0" i="0" u="none" strike="noStrike" kern="1200" cap="none" spc="0" normalizeH="0" baseline="0" noProof="0">
                <a:ln>
                  <a:noFill/>
                </a:ln>
                <a:solidFill>
                  <a:prstClr val="black"/>
                </a:solidFill>
                <a:effectLst/>
                <a:uLnTx/>
                <a:uFillTx/>
                <a:latin typeface="Calibri"/>
                <a:ea typeface="+mn-ea"/>
                <a:cs typeface="+mn-cs"/>
                <a:hlinkClick r:id="rId4"/>
              </a:rPr>
              <a:t>https://www.gov.uk/government/publications/a-national-plan-to-end-homelessness/a-national-plan-to-end-homelessness</a:t>
            </a:r>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594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C5798-FC19-3429-8E3E-5300FA82582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9222D38-9DA6-126A-856F-CF14AF7A8E4A}"/>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BE728B75-2884-ECAB-7F1A-1B480A41E41D}"/>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CAB375FC-FB73-8FEE-8C33-B5F7B30570AB}"/>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2843B87-7D1F-D525-ECA6-86977FCED536}"/>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4A1362C7-9EC9-0507-9318-CD8B616B619D}"/>
              </a:ext>
            </a:extLst>
          </p:cNvPr>
          <p:cNvSpPr txBox="1"/>
          <p:nvPr/>
        </p:nvSpPr>
        <p:spPr>
          <a:xfrm>
            <a:off x="1313514" y="677223"/>
            <a:ext cx="12107518"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VCFS homelessness services and </a:t>
            </a:r>
            <a:r>
              <a:rPr kumimoji="0" lang="en-US" sz="4800" b="1" i="0" u="none" strike="noStrike" kern="1200" cap="none" spc="0" normalizeH="0" baseline="0" noProof="0">
                <a:ln>
                  <a:noFill/>
                </a:ln>
                <a:solidFill>
                  <a:prstClr val="black"/>
                </a:solidFill>
                <a:effectLst/>
                <a:uLnTx/>
                <a:uFillTx/>
                <a:latin typeface="Calibri"/>
                <a:ea typeface="+mn-ea"/>
                <a:cs typeface="+mn-cs"/>
              </a:rPr>
              <a:t>emergency prevention </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AD11F103-FB0F-AC15-40CC-3D3D319B7C2E}"/>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5E41BDFD-106E-B692-F69F-6FC37DF1C623}"/>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Content Placeholder 2">
            <a:extLst>
              <a:ext uri="{FF2B5EF4-FFF2-40B4-BE49-F238E27FC236}">
                <a16:creationId xmlns:a16="http://schemas.microsoft.com/office/drawing/2014/main" id="{9E73D392-2AB3-3A1D-9870-E168FD90C421}"/>
              </a:ext>
            </a:extLst>
          </p:cNvPr>
          <p:cNvSpPr txBox="1">
            <a:spLocks/>
          </p:cNvSpPr>
          <p:nvPr/>
        </p:nvSpPr>
        <p:spPr>
          <a:xfrm>
            <a:off x="1219200" y="2967830"/>
            <a:ext cx="13012994" cy="585170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Preventing ongoing homelessness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Making it as </a:t>
            </a:r>
            <a:r>
              <a:rPr kumimoji="0" lang="en-US" sz="3600" b="1" i="0" u="none" strike="noStrike" kern="1200" cap="none" spc="0" normalizeH="0" baseline="0" noProof="0">
                <a:ln>
                  <a:noFill/>
                </a:ln>
                <a:solidFill>
                  <a:srgbClr val="FA908C"/>
                </a:solidFill>
                <a:effectLst/>
                <a:uLnTx/>
                <a:uFillTx/>
                <a:latin typeface="Calibri"/>
                <a:ea typeface="+mn-ea"/>
                <a:cs typeface="+mn-cs"/>
              </a:rPr>
              <a:t>brief</a:t>
            </a:r>
            <a:r>
              <a:rPr kumimoji="0" lang="en-US" sz="3600" b="0" i="0" u="none" strike="noStrike" kern="1200" cap="none" spc="0" normalizeH="0" baseline="0" noProof="0">
                <a:ln>
                  <a:noFill/>
                </a:ln>
                <a:solidFill>
                  <a:prstClr val="black"/>
                </a:solidFill>
                <a:effectLst/>
                <a:uLnTx/>
                <a:uFillTx/>
                <a:latin typeface="Calibri"/>
                <a:ea typeface="+mn-ea"/>
                <a:cs typeface="+mn-cs"/>
              </a:rPr>
              <a:t> as possible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Responding to those already experiencing or facing rough sleeping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Mechanisms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Identify best route out of homelessness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Refer and link to systems – council / other housing / outreach</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A place of safety, trust and relationship building</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3600" b="0" i="0" u="none" strike="noStrike" kern="1200" cap="none" spc="0" normalizeH="0" baseline="0" noProof="0">
                <a:ln>
                  <a:noFill/>
                </a:ln>
                <a:solidFill>
                  <a:prstClr val="black"/>
                </a:solidFill>
                <a:effectLst/>
                <a:uLnTx/>
                <a:uFillTx/>
                <a:latin typeface="Calibri"/>
                <a:ea typeface="+mn-ea"/>
                <a:cs typeface="+mn-cs"/>
              </a:rPr>
              <a:t>Connecting via in-reach</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8571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CD3B5-300D-1085-2BE8-C8D263CD190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F7685B0-08E5-F619-D00F-FC1B366049F9}"/>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D2939E3-27DD-4C2A-F28F-B229E048651F}"/>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4AB267AC-E4F0-1CDE-A233-357A71436FC3}"/>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E033516-33F2-FD44-3BF9-8624670CB524}"/>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046BA84A-7F5E-36A1-057F-BEBA30933E2C}"/>
              </a:ext>
            </a:extLst>
          </p:cNvPr>
          <p:cNvSpPr txBox="1"/>
          <p:nvPr/>
        </p:nvSpPr>
        <p:spPr>
          <a:xfrm>
            <a:off x="1313514" y="662473"/>
            <a:ext cx="11724060"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VCFS homelessness services and </a:t>
            </a:r>
            <a:r>
              <a:rPr kumimoji="0" lang="en-US" sz="4800" b="1" i="0" u="none" strike="noStrike" kern="1200" cap="none" spc="0" normalizeH="0" baseline="0" noProof="0">
                <a:ln>
                  <a:noFill/>
                </a:ln>
                <a:solidFill>
                  <a:prstClr val="black"/>
                </a:solidFill>
                <a:effectLst/>
                <a:uLnTx/>
                <a:uFillTx/>
                <a:latin typeface="Calibri"/>
                <a:ea typeface="+mn-ea"/>
                <a:cs typeface="+mn-cs"/>
              </a:rPr>
              <a:t>emergency prevention </a:t>
            </a:r>
            <a:r>
              <a:rPr kumimoji="0" lang="en-US" sz="4800" b="0" i="0" u="none" strike="noStrike" kern="1200" cap="none" spc="0" normalizeH="0" baseline="0" noProof="0">
                <a:ln>
                  <a:noFill/>
                </a:ln>
                <a:solidFill>
                  <a:prstClr val="black"/>
                </a:solidFill>
                <a:effectLst/>
                <a:uLnTx/>
                <a:uFillTx/>
                <a:latin typeface="Calibri"/>
                <a:ea typeface="+mn-ea"/>
                <a:cs typeface="+mn-cs"/>
              </a:rPr>
              <a:t>- health</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56DA70D0-7905-37B0-1852-6A13F8DD3977}"/>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4455741F-3536-D8A2-000F-25F9F11541D7}"/>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Content Placeholder 2">
            <a:extLst>
              <a:ext uri="{FF2B5EF4-FFF2-40B4-BE49-F238E27FC236}">
                <a16:creationId xmlns:a16="http://schemas.microsoft.com/office/drawing/2014/main" id="{035A693D-2420-7568-2644-4525313596E1}"/>
              </a:ext>
            </a:extLst>
          </p:cNvPr>
          <p:cNvSpPr txBox="1">
            <a:spLocks/>
          </p:cNvSpPr>
          <p:nvPr/>
        </p:nvSpPr>
        <p:spPr>
          <a:xfrm>
            <a:off x="1313513" y="2531971"/>
            <a:ext cx="12962926" cy="6445606"/>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Harm minimisation and preventing escalation of ill health / risk of harm</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Doesn’t fit as neatly into the models but key area of impact</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Usually targeted to those experiencing homelessness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b="0" i="0" u="none" strike="noStrike" kern="1200" cap="none" spc="0" normalizeH="0" baseline="0" noProof="0">
                <a:ln>
                  <a:noFill/>
                </a:ln>
                <a:solidFill>
                  <a:prstClr val="black"/>
                </a:solidFill>
                <a:effectLst/>
                <a:uLnTx/>
                <a:uFillTx/>
                <a:latin typeface="Calibri"/>
                <a:ea typeface="+mn-ea"/>
                <a:cs typeface="+mn-cs"/>
              </a:rPr>
              <a:t>Mechanisms </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Food, showers, laundry – for physical and mental health</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In-reach to health and substance services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From lived experience interviews</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a:ln>
                  <a:noFill/>
                </a:ln>
                <a:solidFill>
                  <a:prstClr val="black"/>
                </a:solidFill>
                <a:effectLst/>
                <a:uLnTx/>
                <a:uFillTx/>
                <a:latin typeface="Calibri"/>
                <a:ea typeface="+mn-ea"/>
                <a:cs typeface="+mn-cs"/>
              </a:rPr>
              <a:t>- Structure/degree of normality for those living with addiction</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0" i="0" u="none" strike="noStrike" kern="1200" cap="none" spc="0" normalizeH="0" baseline="0" noProof="0">
                <a:ln>
                  <a:noFill/>
                </a:ln>
                <a:solidFill>
                  <a:prstClr val="black"/>
                </a:solidFill>
                <a:effectLst/>
                <a:uLnTx/>
                <a:uFillTx/>
                <a:latin typeface="Calibri"/>
                <a:ea typeface="+mn-ea"/>
                <a:cs typeface="+mn-cs"/>
              </a:rPr>
              <a:t>- Reducing mental health risks of desperation and isolation</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b="0" i="0" u="none" strike="noStrike" kern="1200" cap="none" spc="0" normalizeH="0" baseline="0" noProof="0">
                <a:ln>
                  <a:noFill/>
                </a:ln>
                <a:solidFill>
                  <a:prstClr val="black"/>
                </a:solidFill>
                <a:effectLst/>
                <a:uLnTx/>
                <a:uFillTx/>
                <a:latin typeface="Calibri"/>
                <a:ea typeface="+mn-ea"/>
                <a:cs typeface="+mn-cs"/>
              </a:rPr>
              <a:t>Role in safeguarding – the people with ‘eyes on’ a vulnerable population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40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40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9187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56129-4A46-9ED5-AA05-7B7FDE85A72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90186E9-8871-6154-FF9F-7AE5AA51954A}"/>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C85C3DA8-28ED-CF26-A31E-2BE3EB1E08A7}"/>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48B22C8C-2974-92D0-318C-66BB6F15C993}"/>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25C88B1-8804-FF19-0960-701C06D10632}"/>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0335DEF5-F3BA-1A42-EF35-E3EADE5CB2D2}"/>
              </a:ext>
            </a:extLst>
          </p:cNvPr>
          <p:cNvSpPr txBox="1"/>
          <p:nvPr/>
        </p:nvSpPr>
        <p:spPr>
          <a:xfrm>
            <a:off x="1313514" y="677226"/>
            <a:ext cx="10721170"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VCFS homelessness services and </a:t>
            </a:r>
            <a:r>
              <a:rPr kumimoji="0" lang="en-US" sz="4800" b="1" i="0" u="none" strike="noStrike" kern="1200" cap="none" spc="0" normalizeH="0" baseline="0" noProof="0">
                <a:ln>
                  <a:noFill/>
                </a:ln>
                <a:solidFill>
                  <a:prstClr val="black"/>
                </a:solidFill>
                <a:effectLst/>
                <a:uLnTx/>
                <a:uFillTx/>
                <a:latin typeface="Calibri"/>
                <a:ea typeface="+mn-ea"/>
                <a:cs typeface="+mn-cs"/>
              </a:rPr>
              <a:t>recovery prevention</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E30A2AED-0F6B-9BEE-85EE-55EB8E92BE23}"/>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4ACC1071-988D-5113-3793-B3FC0FCE8394}"/>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Content Placeholder 2">
            <a:extLst>
              <a:ext uri="{FF2B5EF4-FFF2-40B4-BE49-F238E27FC236}">
                <a16:creationId xmlns:a16="http://schemas.microsoft.com/office/drawing/2014/main" id="{F3686EB0-F6FA-963D-EA10-515CECD2BE7A}"/>
              </a:ext>
            </a:extLst>
          </p:cNvPr>
          <p:cNvSpPr txBox="1">
            <a:spLocks/>
          </p:cNvSpPr>
          <p:nvPr/>
        </p:nvSpPr>
        <p:spPr>
          <a:xfrm>
            <a:off x="1143000" y="2967830"/>
            <a:ext cx="12631994" cy="600973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1200" cap="none" spc="0" normalizeH="0" baseline="0" noProof="0">
                <a:ln>
                  <a:noFill/>
                </a:ln>
                <a:solidFill>
                  <a:prstClr val="black"/>
                </a:solidFill>
                <a:effectLst/>
                <a:uLnTx/>
                <a:uFillTx/>
                <a:latin typeface="Calibri"/>
                <a:ea typeface="+mn-ea"/>
                <a:cs typeface="+mn-cs"/>
              </a:rPr>
              <a:t>Preventing repeat homelessness </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1200" cap="none" spc="0" normalizeH="0" baseline="0" noProof="0">
                <a:ln>
                  <a:noFill/>
                </a:ln>
                <a:solidFill>
                  <a:prstClr val="black"/>
                </a:solidFill>
                <a:effectLst/>
                <a:uLnTx/>
                <a:uFillTx/>
                <a:latin typeface="Calibri"/>
                <a:ea typeface="+mn-ea"/>
                <a:cs typeface="+mn-cs"/>
              </a:rPr>
              <a:t>Making it </a:t>
            </a:r>
            <a:r>
              <a:rPr kumimoji="0" lang="en-US" b="1" i="0" u="none" strike="noStrike" kern="1200" cap="none" spc="0" normalizeH="0" baseline="0" noProof="0">
                <a:ln>
                  <a:noFill/>
                </a:ln>
                <a:solidFill>
                  <a:srgbClr val="FA908C"/>
                </a:solidFill>
                <a:effectLst/>
                <a:uLnTx/>
                <a:uFillTx/>
                <a:latin typeface="Calibri"/>
                <a:ea typeface="+mn-ea"/>
                <a:cs typeface="+mn-cs"/>
              </a:rPr>
              <a:t>non-recurring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b="0" i="0" u="none" strike="noStrike" kern="1200" cap="none" spc="0" normalizeH="0" baseline="0" noProof="0">
                <a:ln>
                  <a:noFill/>
                </a:ln>
                <a:solidFill>
                  <a:prstClr val="black"/>
                </a:solidFill>
                <a:effectLst/>
                <a:uLnTx/>
                <a:uFillTx/>
                <a:latin typeface="Calibri"/>
                <a:ea typeface="+mn-ea"/>
                <a:cs typeface="+mn-cs"/>
              </a:rPr>
              <a:t>Mechanisms </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1200" cap="none" spc="0" normalizeH="0" baseline="0" noProof="0">
                <a:ln>
                  <a:noFill/>
                </a:ln>
                <a:solidFill>
                  <a:prstClr val="black"/>
                </a:solidFill>
                <a:effectLst/>
                <a:uLnTx/>
                <a:uFillTx/>
                <a:latin typeface="Calibri"/>
                <a:ea typeface="+mn-ea"/>
                <a:cs typeface="+mn-cs"/>
              </a:rPr>
              <a:t>VCFS services - trusted, accessible service to return to when things go wrong</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1200" cap="none" spc="0" normalizeH="0" baseline="0" noProof="0">
                <a:ln>
                  <a:noFill/>
                </a:ln>
                <a:solidFill>
                  <a:prstClr val="black"/>
                </a:solidFill>
                <a:effectLst/>
                <a:uLnTx/>
                <a:uFillTx/>
                <a:latin typeface="Calibri"/>
                <a:ea typeface="+mn-ea"/>
                <a:cs typeface="+mn-cs"/>
              </a:rPr>
              <a:t>Ongoing community connection – belonging, routine, trusted relationships </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b="0" i="0" u="none" strike="noStrike" kern="1200" cap="none" spc="0" normalizeH="0" baseline="0" noProof="0">
                <a:ln>
                  <a:noFill/>
                </a:ln>
                <a:solidFill>
                  <a:prstClr val="black"/>
                </a:solidFill>
                <a:effectLst/>
                <a:uLnTx/>
                <a:uFillTx/>
                <a:latin typeface="Calibri"/>
                <a:ea typeface="+mn-ea"/>
                <a:cs typeface="+mn-cs"/>
              </a:rPr>
              <a:t>Some services offering more structured tenancy sustainment – others keen if resources allow</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6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829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79EB1-80C5-FBBE-A0AC-6EC9D1A03A6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F618861-7B0A-893C-A946-A1CD07ADBFEA}"/>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E194ACF7-C2B4-B0BE-CC78-6C1B56354C32}"/>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7F92AA76-E9C2-C9F5-5422-BE4DCF544A9B}"/>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FCD455E-3A5D-8442-CDAD-D6972E967CD5}"/>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ECF73165-261B-9954-9E71-BE816869EBE5}"/>
              </a:ext>
            </a:extLst>
          </p:cNvPr>
          <p:cNvSpPr txBox="1"/>
          <p:nvPr/>
        </p:nvSpPr>
        <p:spPr>
          <a:xfrm>
            <a:off x="1313513" y="780463"/>
            <a:ext cx="10072241"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VCFS homelessness services and </a:t>
            </a:r>
            <a:r>
              <a:rPr kumimoji="0" lang="en-US" sz="4800" b="1" i="0" u="none" strike="noStrike" kern="1200" cap="none" spc="0" normalizeH="0" baseline="0" noProof="0">
                <a:ln>
                  <a:noFill/>
                </a:ln>
                <a:solidFill>
                  <a:prstClr val="black"/>
                </a:solidFill>
                <a:effectLst/>
                <a:uLnTx/>
                <a:uFillTx/>
                <a:latin typeface="Calibri"/>
                <a:ea typeface="+mn-ea"/>
                <a:cs typeface="+mn-cs"/>
              </a:rPr>
              <a:t>crisis prevention work</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80A2501E-FA3D-F7F3-C7AB-8C21A7F961E0}"/>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D8F7FBAA-7DBE-8519-B594-DFE8187948E1}"/>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Content Placeholder 2">
            <a:extLst>
              <a:ext uri="{FF2B5EF4-FFF2-40B4-BE49-F238E27FC236}">
                <a16:creationId xmlns:a16="http://schemas.microsoft.com/office/drawing/2014/main" id="{06879397-CFFC-220A-D287-620D2393526E}"/>
              </a:ext>
            </a:extLst>
          </p:cNvPr>
          <p:cNvSpPr txBox="1">
            <a:spLocks/>
          </p:cNvSpPr>
          <p:nvPr/>
        </p:nvSpPr>
        <p:spPr>
          <a:xfrm>
            <a:off x="1313513" y="2967830"/>
            <a:ext cx="13965815" cy="585169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Crisis prevention – preventing rough sleeping for those experiencing other forms of homelessness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Earlier prevention work is not delivered at scale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Role in making homelessness </a:t>
            </a:r>
            <a:r>
              <a:rPr kumimoji="0" lang="en-GB" sz="3600" b="1" i="0" u="none" strike="noStrike" kern="1200" cap="none" spc="0" normalizeH="0" baseline="0" noProof="0">
                <a:ln>
                  <a:noFill/>
                </a:ln>
                <a:solidFill>
                  <a:srgbClr val="FA908C"/>
                </a:solidFill>
                <a:effectLst/>
                <a:uLnTx/>
                <a:uFillTx/>
                <a:latin typeface="Calibri"/>
                <a:ea typeface="+mn-ea"/>
                <a:cs typeface="+mn-cs"/>
              </a:rPr>
              <a:t>rare</a:t>
            </a:r>
            <a:r>
              <a:rPr kumimoji="0" lang="en-GB" sz="3600" b="0" i="0" u="none" strike="noStrike" kern="1200" cap="none" spc="0" normalizeH="0" baseline="0" noProof="0">
                <a:ln>
                  <a:noFill/>
                </a:ln>
                <a:solidFill>
                  <a:prstClr val="black"/>
                </a:solidFill>
                <a:effectLst/>
                <a:uLnTx/>
                <a:uFillTx/>
                <a:latin typeface="Calibri"/>
                <a:ea typeface="+mn-ea"/>
                <a:cs typeface="+mn-cs"/>
              </a:rPr>
              <a:t> is fairly limited</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Services are responsive to signposting those who are at risk of homelessness </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Not widely promoted as an offer</a:t>
            </a:r>
            <a:endParaRPr kumimoji="0" lang="en-US" sz="4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522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D07C8-F3C2-A750-9C80-A57322A4E11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9E96774-08EC-25AF-9A02-9343A85D4C38}"/>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C3660AF-3C69-EEDD-E150-CA1C276ACF42}"/>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FC792E67-0CFB-D853-DF48-DC4FB0150AC1}"/>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516C301-3F18-162A-879B-74D515AE15A0}"/>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DF36194D-964F-2745-8340-576DE35F1296}"/>
              </a:ext>
            </a:extLst>
          </p:cNvPr>
          <p:cNvSpPr txBox="1"/>
          <p:nvPr/>
        </p:nvSpPr>
        <p:spPr>
          <a:xfrm>
            <a:off x="1313514" y="1193415"/>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Systemic challenges</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22B00F77-FFC3-773A-A5D8-344648F04B93}"/>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6EE6C44C-3F54-C950-92F0-B3796DB986AD}"/>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10" name="Content Placeholder 3">
            <a:extLst>
              <a:ext uri="{FF2B5EF4-FFF2-40B4-BE49-F238E27FC236}">
                <a16:creationId xmlns:a16="http://schemas.microsoft.com/office/drawing/2014/main" id="{B33930F0-7216-57C9-5382-ACB2A981C762}"/>
              </a:ext>
            </a:extLst>
          </p:cNvPr>
          <p:cNvGraphicFramePr>
            <a:graphicFrameLocks/>
          </p:cNvGraphicFramePr>
          <p:nvPr>
            <p:extLst>
              <p:ext uri="{D42A27DB-BD31-4B8C-83A1-F6EECF244321}">
                <p14:modId xmlns:p14="http://schemas.microsoft.com/office/powerpoint/2010/main" val="2726977385"/>
              </p:ext>
            </p:extLst>
          </p:nvPr>
        </p:nvGraphicFramePr>
        <p:xfrm>
          <a:off x="1313513" y="2581190"/>
          <a:ext cx="15396409" cy="6248400"/>
        </p:xfrm>
        <a:graphic>
          <a:graphicData uri="http://schemas.openxmlformats.org/drawingml/2006/table">
            <a:tbl>
              <a:tblPr firstRow="1" bandRow="1">
                <a:tableStyleId>{5C22544A-7EE6-4342-B048-85BDC9FD1C3A}</a:tableStyleId>
              </a:tblPr>
              <a:tblGrid>
                <a:gridCol w="5795210">
                  <a:extLst>
                    <a:ext uri="{9D8B030D-6E8A-4147-A177-3AD203B41FA5}">
                      <a16:colId xmlns:a16="http://schemas.microsoft.com/office/drawing/2014/main" val="4155432996"/>
                    </a:ext>
                  </a:extLst>
                </a:gridCol>
                <a:gridCol w="9601199">
                  <a:extLst>
                    <a:ext uri="{9D8B030D-6E8A-4147-A177-3AD203B41FA5}">
                      <a16:colId xmlns:a16="http://schemas.microsoft.com/office/drawing/2014/main" val="442153724"/>
                    </a:ext>
                  </a:extLst>
                </a:gridCol>
              </a:tblGrid>
              <a:tr h="1143000">
                <a:tc>
                  <a:txBody>
                    <a:bodyPr/>
                    <a:lstStyle/>
                    <a:p>
                      <a:pPr marL="0" algn="l" defTabSz="914400" rtl="0" eaLnBrk="1" latinLnBrk="0" hangingPunct="1"/>
                      <a:r>
                        <a:rPr lang="en-US" sz="3200" b="1" kern="1200">
                          <a:solidFill>
                            <a:schemeClr val="dk1"/>
                          </a:solidFill>
                          <a:latin typeface="+mn-lt"/>
                          <a:ea typeface="+mn-ea"/>
                          <a:cs typeface="+mn-cs"/>
                        </a:rPr>
                        <a:t>Emergency prevention – making homelessness brief</a:t>
                      </a:r>
                    </a:p>
                  </a:txBody>
                  <a:tcPr>
                    <a:solidFill>
                      <a:srgbClr val="FA908C"/>
                    </a:solidFill>
                  </a:tcPr>
                </a:tc>
                <a:tc>
                  <a:txBody>
                    <a:bodyPr/>
                    <a:lstStyle/>
                    <a:p>
                      <a:pPr marL="285750" indent="-285750" algn="l" defTabSz="914400" rtl="0" eaLnBrk="1" latinLnBrk="0" hangingPunct="1">
                        <a:buFont typeface="Arial" panose="020B0604020202020204" pitchFamily="34" charset="0"/>
                        <a:buChar char="•"/>
                      </a:pPr>
                      <a:r>
                        <a:rPr lang="en-US" sz="2800" b="0" kern="1200">
                          <a:solidFill>
                            <a:schemeClr val="dk1"/>
                          </a:solidFill>
                          <a:latin typeface="+mn-lt"/>
                          <a:ea typeface="+mn-ea"/>
                          <a:cs typeface="+mn-cs"/>
                        </a:rPr>
                        <a:t>Lack of onward accommodation options available to outreach and other services </a:t>
                      </a:r>
                    </a:p>
                    <a:p>
                      <a:pPr marL="285750" indent="-285750" algn="l" defTabSz="914400" rtl="0" eaLnBrk="1" latinLnBrk="0" hangingPunct="1">
                        <a:buFont typeface="Arial" panose="020B0604020202020204" pitchFamily="34" charset="0"/>
                        <a:buChar char="•"/>
                      </a:pPr>
                      <a:r>
                        <a:rPr lang="en-US" sz="2800" b="0" kern="1200">
                          <a:solidFill>
                            <a:schemeClr val="dk1"/>
                          </a:solidFill>
                          <a:latin typeface="+mn-lt"/>
                          <a:ea typeface="+mn-ea"/>
                          <a:cs typeface="+mn-cs"/>
                        </a:rPr>
                        <a:t>Groups with limited / no options </a:t>
                      </a:r>
                    </a:p>
                    <a:p>
                      <a:pPr marL="285750" indent="-285750" algn="l" defTabSz="914400" rtl="0" eaLnBrk="1" latinLnBrk="0" hangingPunct="1">
                        <a:buFont typeface="Arial" panose="020B0604020202020204" pitchFamily="34" charset="0"/>
                        <a:buChar char="•"/>
                      </a:pPr>
                      <a:r>
                        <a:rPr lang="en-US" sz="2800" b="0" kern="1200">
                          <a:solidFill>
                            <a:schemeClr val="dk1"/>
                          </a:solidFill>
                          <a:latin typeface="+mn-lt"/>
                          <a:ea typeface="+mn-ea"/>
                          <a:cs typeface="+mn-cs"/>
                        </a:rPr>
                        <a:t>Those with more complex needs who don’t have the right route out yet</a:t>
                      </a:r>
                    </a:p>
                  </a:txBody>
                  <a:tcPr>
                    <a:solidFill>
                      <a:schemeClr val="bg1">
                        <a:lumMod val="95000"/>
                      </a:schemeClr>
                    </a:solidFill>
                  </a:tcPr>
                </a:tc>
                <a:extLst>
                  <a:ext uri="{0D108BD9-81ED-4DB2-BD59-A6C34878D82A}">
                    <a16:rowId xmlns:a16="http://schemas.microsoft.com/office/drawing/2014/main" val="2485631203"/>
                  </a:ext>
                </a:extLst>
              </a:tr>
              <a:tr h="1905000">
                <a:tc>
                  <a:txBody>
                    <a:bodyPr/>
                    <a:lstStyle/>
                    <a:p>
                      <a:r>
                        <a:rPr lang="en-US" sz="3200" b="1" kern="1200">
                          <a:solidFill>
                            <a:schemeClr val="dk1"/>
                          </a:solidFill>
                          <a:latin typeface="+mn-lt"/>
                          <a:ea typeface="+mn-ea"/>
                          <a:cs typeface="+mn-cs"/>
                        </a:rPr>
                        <a:t>Recovery</a:t>
                      </a:r>
                      <a:r>
                        <a:rPr lang="en-US" sz="3200" b="1"/>
                        <a:t> prevention – non-recurring</a:t>
                      </a:r>
                    </a:p>
                  </a:txBody>
                  <a:tcPr>
                    <a:solidFill>
                      <a:srgbClr val="FA908C"/>
                    </a:solidFill>
                  </a:tcPr>
                </a:tc>
                <a:tc>
                  <a:txBody>
                    <a:bodyPr/>
                    <a:lstStyle/>
                    <a:p>
                      <a:pPr marL="285750" indent="-285750">
                        <a:buFont typeface="Arial" panose="020B0604020202020204" pitchFamily="34" charset="0"/>
                        <a:buChar char="•"/>
                      </a:pPr>
                      <a:r>
                        <a:rPr lang="en-US" sz="2800"/>
                        <a:t>Lack of aftercare / decent housing and income = ongoing risk of repeat homelessness</a:t>
                      </a:r>
                    </a:p>
                    <a:p>
                      <a:pPr marL="285750" indent="-285750">
                        <a:buFont typeface="Arial" panose="020B0604020202020204" pitchFamily="34" charset="0"/>
                        <a:buChar char="•"/>
                      </a:pPr>
                      <a:r>
                        <a:rPr lang="en-US" sz="2800"/>
                        <a:t>People struggling / stuck in hostel accommodation</a:t>
                      </a:r>
                    </a:p>
                    <a:p>
                      <a:pPr marL="285750" indent="-285750">
                        <a:buFont typeface="Arial" panose="020B0604020202020204" pitchFamily="34" charset="0"/>
                        <a:buChar char="•"/>
                      </a:pPr>
                      <a:r>
                        <a:rPr lang="en-US" sz="2800"/>
                        <a:t>Context of under resourced mental health and drug and alcohol services</a:t>
                      </a:r>
                    </a:p>
                  </a:txBody>
                  <a:tcPr>
                    <a:solidFill>
                      <a:schemeClr val="bg1">
                        <a:lumMod val="95000"/>
                      </a:schemeClr>
                    </a:solidFill>
                  </a:tcPr>
                </a:tc>
                <a:extLst>
                  <a:ext uri="{0D108BD9-81ED-4DB2-BD59-A6C34878D82A}">
                    <a16:rowId xmlns:a16="http://schemas.microsoft.com/office/drawing/2014/main" val="1390861998"/>
                  </a:ext>
                </a:extLst>
              </a:tr>
              <a:tr h="1679435">
                <a:tc>
                  <a:txBody>
                    <a:bodyPr/>
                    <a:lstStyle/>
                    <a:p>
                      <a:r>
                        <a:rPr lang="en-US" sz="3200" b="1"/>
                        <a:t>Crisis prevention - rare</a:t>
                      </a:r>
                    </a:p>
                  </a:txBody>
                  <a:tcPr>
                    <a:solidFill>
                      <a:srgbClr val="FA908C"/>
                    </a:solidFill>
                  </a:tcPr>
                </a:tc>
                <a:tc>
                  <a:txBody>
                    <a:bodyPr/>
                    <a:lstStyle/>
                    <a:p>
                      <a:pPr marL="285750" indent="-285750">
                        <a:buFont typeface="Arial" panose="020B0604020202020204" pitchFamily="34" charset="0"/>
                        <a:buChar char="•"/>
                      </a:pPr>
                      <a:r>
                        <a:rPr lang="en-US" sz="2800"/>
                        <a:t>Local Authorities unable to provide an adequate prevention response for many people</a:t>
                      </a:r>
                    </a:p>
                    <a:p>
                      <a:pPr marL="285750" indent="-285750">
                        <a:buFont typeface="Arial" panose="020B0604020202020204" pitchFamily="34" charset="0"/>
                        <a:buChar char="•"/>
                      </a:pPr>
                      <a:r>
                        <a:rPr lang="en-US" sz="2800"/>
                        <a:t>Capacity means the focus on emergency and recovery prevention</a:t>
                      </a:r>
                    </a:p>
                  </a:txBody>
                  <a:tcPr>
                    <a:solidFill>
                      <a:schemeClr val="bg1">
                        <a:lumMod val="95000"/>
                      </a:schemeClr>
                    </a:solidFill>
                  </a:tcPr>
                </a:tc>
                <a:extLst>
                  <a:ext uri="{0D108BD9-81ED-4DB2-BD59-A6C34878D82A}">
                    <a16:rowId xmlns:a16="http://schemas.microsoft.com/office/drawing/2014/main" val="3650949046"/>
                  </a:ext>
                </a:extLst>
              </a:tr>
            </a:tbl>
          </a:graphicData>
        </a:graphic>
      </p:graphicFrame>
    </p:spTree>
    <p:extLst>
      <p:ext uri="{BB962C8B-B14F-4D97-AF65-F5344CB8AC3E}">
        <p14:creationId xmlns:p14="http://schemas.microsoft.com/office/powerpoint/2010/main" val="274900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3262B-71AF-6F48-3B5D-917ECF6C71B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16AEFF8-EDDB-BD23-FF26-B37999C692BD}"/>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DE05F13B-EE00-EAB9-2627-44802FA3C897}"/>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33B2AD75-6720-2D49-AFB3-05358AB5DF03}"/>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7B2DD14-4164-BF7B-1921-A69FD83C7D8A}"/>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48FF6F84-1485-31CE-7AEE-7953B4FFF258}"/>
              </a:ext>
            </a:extLst>
          </p:cNvPr>
          <p:cNvSpPr txBox="1"/>
          <p:nvPr/>
        </p:nvSpPr>
        <p:spPr>
          <a:xfrm>
            <a:off x="1313514" y="1193415"/>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mn-ea"/>
                <a:cs typeface="+mn-cs"/>
              </a:rPr>
              <a:t>Opportunities</a:t>
            </a:r>
            <a:endParaRPr kumimoji="0" lang="en-US" sz="4800" b="1" i="0" u="none" strike="noStrike" kern="1200" cap="none" spc="0" normalizeH="0" baseline="0" noProof="0">
              <a:ln>
                <a:noFill/>
              </a:ln>
              <a:solidFill>
                <a:srgbClr val="30273C"/>
              </a:solidFill>
              <a:effectLst/>
              <a:uLnTx/>
              <a:uFillTx/>
              <a:latin typeface="Akzidenz-Grotesk Heavy"/>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DAB2CD3C-3C46-84E8-F8B8-642AF00FB833}"/>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D07E87BF-851C-CB0C-15BD-4D521915648B}"/>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7" name="Content Placeholder 3">
            <a:extLst>
              <a:ext uri="{FF2B5EF4-FFF2-40B4-BE49-F238E27FC236}">
                <a16:creationId xmlns:a16="http://schemas.microsoft.com/office/drawing/2014/main" id="{EBC1065F-5154-BA18-284C-A814EE83B4AA}"/>
              </a:ext>
            </a:extLst>
          </p:cNvPr>
          <p:cNvGraphicFramePr>
            <a:graphicFrameLocks/>
          </p:cNvGraphicFramePr>
          <p:nvPr>
            <p:extLst>
              <p:ext uri="{D42A27DB-BD31-4B8C-83A1-F6EECF244321}">
                <p14:modId xmlns:p14="http://schemas.microsoft.com/office/powerpoint/2010/main" val="1584964362"/>
              </p:ext>
            </p:extLst>
          </p:nvPr>
        </p:nvGraphicFramePr>
        <p:xfrm>
          <a:off x="1313513" y="2903754"/>
          <a:ext cx="15175183" cy="5489399"/>
        </p:xfrm>
        <a:graphic>
          <a:graphicData uri="http://schemas.openxmlformats.org/drawingml/2006/table">
            <a:tbl>
              <a:tblPr firstRow="1" bandRow="1">
                <a:tableStyleId>{5C22544A-7EE6-4342-B048-85BDC9FD1C3A}</a:tableStyleId>
              </a:tblPr>
              <a:tblGrid>
                <a:gridCol w="5588732">
                  <a:extLst>
                    <a:ext uri="{9D8B030D-6E8A-4147-A177-3AD203B41FA5}">
                      <a16:colId xmlns:a16="http://schemas.microsoft.com/office/drawing/2014/main" val="4155432996"/>
                    </a:ext>
                  </a:extLst>
                </a:gridCol>
                <a:gridCol w="9586451">
                  <a:extLst>
                    <a:ext uri="{9D8B030D-6E8A-4147-A177-3AD203B41FA5}">
                      <a16:colId xmlns:a16="http://schemas.microsoft.com/office/drawing/2014/main" val="442153724"/>
                    </a:ext>
                  </a:extLst>
                </a:gridCol>
              </a:tblGrid>
              <a:tr h="1466039">
                <a:tc>
                  <a:txBody>
                    <a:bodyPr/>
                    <a:lstStyle/>
                    <a:p>
                      <a:pPr marL="0" algn="l" defTabSz="914400" rtl="0" eaLnBrk="1" latinLnBrk="0" hangingPunct="1"/>
                      <a:r>
                        <a:rPr lang="en-US" sz="3200" b="1" kern="1200">
                          <a:solidFill>
                            <a:schemeClr val="dk1"/>
                          </a:solidFill>
                          <a:latin typeface="+mn-lt"/>
                          <a:ea typeface="+mn-ea"/>
                          <a:cs typeface="+mn-cs"/>
                        </a:rPr>
                        <a:t>Emergency prevention – making homelessness brief</a:t>
                      </a:r>
                    </a:p>
                  </a:txBody>
                  <a:tcPr>
                    <a:solidFill>
                      <a:srgbClr val="FA908C"/>
                    </a:solidFill>
                  </a:tcPr>
                </a:tc>
                <a:tc>
                  <a:txBody>
                    <a:bodyPr/>
                    <a:lstStyle/>
                    <a:p>
                      <a:pPr marL="285750" indent="-285750" algn="l" defTabSz="914400" rtl="0" eaLnBrk="1" latinLnBrk="0" hangingPunct="1">
                        <a:buFont typeface="Arial" panose="020B0604020202020204" pitchFamily="34" charset="0"/>
                        <a:buChar char="•"/>
                      </a:pPr>
                      <a:r>
                        <a:rPr lang="en-US" sz="2800" b="0" kern="1200">
                          <a:solidFill>
                            <a:schemeClr val="dk1"/>
                          </a:solidFill>
                          <a:latin typeface="+mn-lt"/>
                          <a:ea typeface="+mn-ea"/>
                          <a:cs typeface="+mn-cs"/>
                        </a:rPr>
                        <a:t>A renewed drive with PM support to take rapid action on rough sleeping </a:t>
                      </a:r>
                    </a:p>
                    <a:p>
                      <a:pPr marL="285750" indent="-285750" algn="l" defTabSz="914400" rtl="0" eaLnBrk="1" latinLnBrk="0" hangingPunct="1">
                        <a:buFont typeface="Arial" panose="020B0604020202020204" pitchFamily="34" charset="0"/>
                        <a:buChar char="•"/>
                      </a:pPr>
                      <a:endParaRPr lang="en-US" sz="2800" b="0" kern="1200">
                        <a:solidFill>
                          <a:schemeClr val="dk1"/>
                        </a:solidFill>
                        <a:latin typeface="+mn-lt"/>
                        <a:ea typeface="+mn-ea"/>
                        <a:cs typeface="+mn-cs"/>
                      </a:endParaRPr>
                    </a:p>
                    <a:p>
                      <a:pPr marL="0" indent="0" algn="l" defTabSz="914400" rtl="0" eaLnBrk="1" latinLnBrk="0" hangingPunct="1">
                        <a:buFont typeface="Arial" panose="020B0604020202020204" pitchFamily="34" charset="0"/>
                        <a:buNone/>
                      </a:pPr>
                      <a:endParaRPr lang="en-US" sz="2800" b="0" kern="1200">
                        <a:solidFill>
                          <a:schemeClr val="dk1"/>
                        </a:solidFill>
                        <a:latin typeface="+mn-lt"/>
                        <a:ea typeface="+mn-ea"/>
                        <a:cs typeface="+mn-cs"/>
                      </a:endParaRPr>
                    </a:p>
                  </a:txBody>
                  <a:tcPr>
                    <a:solidFill>
                      <a:schemeClr val="bg1">
                        <a:lumMod val="95000"/>
                      </a:schemeClr>
                    </a:solidFill>
                  </a:tcPr>
                </a:tc>
                <a:extLst>
                  <a:ext uri="{0D108BD9-81ED-4DB2-BD59-A6C34878D82A}">
                    <a16:rowId xmlns:a16="http://schemas.microsoft.com/office/drawing/2014/main" val="2485631203"/>
                  </a:ext>
                </a:extLst>
              </a:tr>
              <a:tr h="1884745">
                <a:tc>
                  <a:txBody>
                    <a:bodyPr/>
                    <a:lstStyle/>
                    <a:p>
                      <a:r>
                        <a:rPr lang="en-US" sz="3200" b="1" kern="1200">
                          <a:solidFill>
                            <a:schemeClr val="dk1"/>
                          </a:solidFill>
                          <a:latin typeface="+mn-lt"/>
                          <a:ea typeface="+mn-ea"/>
                          <a:cs typeface="+mn-cs"/>
                        </a:rPr>
                        <a:t>Recovery</a:t>
                      </a:r>
                      <a:r>
                        <a:rPr lang="en-US" sz="3200" b="1"/>
                        <a:t> prevention – non-recurring</a:t>
                      </a:r>
                    </a:p>
                  </a:txBody>
                  <a:tcPr>
                    <a:solidFill>
                      <a:srgbClr val="FA908C"/>
                    </a:solidFill>
                  </a:tcPr>
                </a:tc>
                <a:tc>
                  <a:txBody>
                    <a:bodyPr/>
                    <a:lstStyle/>
                    <a:p>
                      <a:pPr marL="285750" indent="-285750">
                        <a:buFont typeface="Arial" panose="020B0604020202020204" pitchFamily="34" charset="0"/>
                        <a:buChar char="•"/>
                      </a:pPr>
                      <a:r>
                        <a:rPr lang="en-US" sz="2800"/>
                        <a:t>A strong emphasis on people experiencing rough sleeping ‘long term’ and therefore potentially resettlement and aftercare</a:t>
                      </a:r>
                    </a:p>
                    <a:p>
                      <a:pPr marL="285750" indent="-285750">
                        <a:buFont typeface="Arial" panose="020B0604020202020204" pitchFamily="34" charset="0"/>
                        <a:buChar char="•"/>
                      </a:pPr>
                      <a:r>
                        <a:rPr lang="en-US" sz="2800"/>
                        <a:t>A new lens on prevention – recognition that community and connection is key and local services can provide this</a:t>
                      </a:r>
                    </a:p>
                    <a:p>
                      <a:pPr marL="285750" indent="-285750">
                        <a:buFont typeface="Arial" panose="020B0604020202020204" pitchFamily="34" charset="0"/>
                        <a:buChar char="•"/>
                      </a:pPr>
                      <a:endParaRPr lang="en-US" sz="2800"/>
                    </a:p>
                  </a:txBody>
                  <a:tcPr>
                    <a:solidFill>
                      <a:schemeClr val="bg1">
                        <a:lumMod val="95000"/>
                      </a:schemeClr>
                    </a:solidFill>
                  </a:tcPr>
                </a:tc>
                <a:extLst>
                  <a:ext uri="{0D108BD9-81ED-4DB2-BD59-A6C34878D82A}">
                    <a16:rowId xmlns:a16="http://schemas.microsoft.com/office/drawing/2014/main" val="1390861998"/>
                  </a:ext>
                </a:extLst>
              </a:tr>
              <a:tr h="1466039">
                <a:tc>
                  <a:txBody>
                    <a:bodyPr/>
                    <a:lstStyle/>
                    <a:p>
                      <a:r>
                        <a:rPr lang="en-US" sz="3200" b="1"/>
                        <a:t>Crisis prevention - brief</a:t>
                      </a:r>
                    </a:p>
                  </a:txBody>
                  <a:tcPr>
                    <a:solidFill>
                      <a:srgbClr val="FA908C"/>
                    </a:solidFill>
                  </a:tcPr>
                </a:tc>
                <a:tc>
                  <a:txBody>
                    <a:bodyPr/>
                    <a:lstStyle/>
                    <a:p>
                      <a:pPr marL="285750" indent="-285750">
                        <a:buFont typeface="Arial" panose="020B0604020202020204" pitchFamily="34" charset="0"/>
                        <a:buChar char="•"/>
                      </a:pPr>
                      <a:r>
                        <a:rPr lang="en-US" sz="2800"/>
                        <a:t>Examples of new prevention projects emerging which support projects to work with those at risk of rough sleeping (SELPS, Greenwich, No Nights Out)</a:t>
                      </a:r>
                    </a:p>
                  </a:txBody>
                  <a:tcPr>
                    <a:solidFill>
                      <a:schemeClr val="bg1">
                        <a:lumMod val="95000"/>
                      </a:schemeClr>
                    </a:solidFill>
                  </a:tcPr>
                </a:tc>
                <a:extLst>
                  <a:ext uri="{0D108BD9-81ED-4DB2-BD59-A6C34878D82A}">
                    <a16:rowId xmlns:a16="http://schemas.microsoft.com/office/drawing/2014/main" val="3650949046"/>
                  </a:ext>
                </a:extLst>
              </a:tr>
            </a:tbl>
          </a:graphicData>
        </a:graphic>
      </p:graphicFrame>
    </p:spTree>
    <p:extLst>
      <p:ext uri="{BB962C8B-B14F-4D97-AF65-F5344CB8AC3E}">
        <p14:creationId xmlns:p14="http://schemas.microsoft.com/office/powerpoint/2010/main" val="3914292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39BD-88E1-1A34-41DE-BCD36A92E35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EF04F5C-B618-7DEA-2BA9-15AD9D7DB363}"/>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D093E670-3890-B17D-F81C-E4C09E22A61B}"/>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080CE279-9D66-CAC8-A82D-5F31C50C5B5E}"/>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AFF5743-CD1E-5F82-6D71-DFE46F29B02C}"/>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AE434DE3-FC70-241A-E627-B8ADC82004EA}"/>
              </a:ext>
            </a:extLst>
          </p:cNvPr>
          <p:cNvSpPr txBox="1"/>
          <p:nvPr/>
        </p:nvSpPr>
        <p:spPr>
          <a:xfrm>
            <a:off x="1330491" y="1181100"/>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srgbClr val="30273C"/>
                </a:solidFill>
                <a:effectLst/>
                <a:uLnTx/>
                <a:uFillTx/>
                <a:latin typeface="Calibri"/>
                <a:ea typeface="Akzidenz-Grotesk Heavy"/>
                <a:cs typeface="Akzidenz-Grotesk Heavy"/>
                <a:sym typeface="Akzidenz-Grotesk Heavy"/>
              </a:rPr>
              <a:t>Measuring prevention </a:t>
            </a:r>
            <a:endParaRPr kumimoji="0" lang="en-US" sz="4800" b="1" i="0" u="none" strike="noStrike" kern="1200" cap="none" spc="0" normalizeH="0" baseline="0" noProof="0">
              <a:ln>
                <a:noFill/>
              </a:ln>
              <a:solidFill>
                <a:srgbClr val="30273C"/>
              </a:solidFill>
              <a:effectLst/>
              <a:uLnTx/>
              <a:uFillTx/>
              <a:latin typeface="Calibri"/>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C947353D-F88B-7F12-F39F-D462165D828F}"/>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D02000CF-21BC-4B57-A6F4-8CFA28EE5895}"/>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63641CAC-8736-C8E2-747F-2721E8CA79D7}"/>
              </a:ext>
            </a:extLst>
          </p:cNvPr>
          <p:cNvSpPr txBox="1"/>
          <p:nvPr/>
        </p:nvSpPr>
        <p:spPr>
          <a:xfrm>
            <a:off x="1313513" y="3053971"/>
            <a:ext cx="16148577" cy="7109639"/>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Creating a theory of change which references a model of prevention</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Mapping activities to prevention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Identifying mechanisms for prevention in your service - what is it about your activity that prevents homelessness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Evidence the need for prevention work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Identifying where gaps/ previous opportunities (how many of those who approach you have been to the LA for example)</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Following cases up if you can - even when this is imperfect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Setting monitoring data into context with case studies / qualitative evaluation</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722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CD15E-A217-550F-CD94-490B852F342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ADFB58C-80F1-5F50-857A-768F6F766F4B}"/>
              </a:ext>
            </a:extLst>
          </p:cNvPr>
          <p:cNvSpPr/>
          <p:nvPr/>
        </p:nvSpPr>
        <p:spPr>
          <a:xfrm>
            <a:off x="0" y="2259782"/>
            <a:ext cx="9144000" cy="0"/>
          </a:xfrm>
          <a:prstGeom prst="line">
            <a:avLst/>
          </a:prstGeom>
          <a:ln w="123825" cap="flat">
            <a:solidFill>
              <a:srgbClr val="FA908C"/>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78EF2CAC-82E4-9291-38E5-0879C498A2AF}"/>
              </a:ext>
            </a:extLst>
          </p:cNvPr>
          <p:cNvGrpSpPr/>
          <p:nvPr/>
        </p:nvGrpSpPr>
        <p:grpSpPr>
          <a:xfrm>
            <a:off x="0" y="9150997"/>
            <a:ext cx="18288000" cy="1136003"/>
            <a:chOff x="0" y="0"/>
            <a:chExt cx="4816593" cy="299194"/>
          </a:xfrm>
        </p:grpSpPr>
        <p:sp>
          <p:nvSpPr>
            <p:cNvPr id="4" name="Freeform 4">
              <a:extLst>
                <a:ext uri="{FF2B5EF4-FFF2-40B4-BE49-F238E27FC236}">
                  <a16:creationId xmlns:a16="http://schemas.microsoft.com/office/drawing/2014/main" id="{D209DD77-056C-F439-876D-80194D87C284}"/>
                </a:ext>
              </a:extLst>
            </p:cNvPr>
            <p:cNvSpPr/>
            <p:nvPr/>
          </p:nvSpPr>
          <p:spPr>
            <a:xfrm>
              <a:off x="0" y="0"/>
              <a:ext cx="4816592" cy="299194"/>
            </a:xfrm>
            <a:custGeom>
              <a:avLst/>
              <a:gdLst/>
              <a:ahLst/>
              <a:cxnLst/>
              <a:rect l="l" t="t" r="r" b="b"/>
              <a:pathLst>
                <a:path w="4816592" h="299194">
                  <a:moveTo>
                    <a:pt x="0" y="0"/>
                  </a:moveTo>
                  <a:lnTo>
                    <a:pt x="4816592" y="0"/>
                  </a:lnTo>
                  <a:lnTo>
                    <a:pt x="4816592" y="299194"/>
                  </a:lnTo>
                  <a:lnTo>
                    <a:pt x="0" y="299194"/>
                  </a:lnTo>
                  <a:close/>
                </a:path>
              </a:pathLst>
            </a:custGeom>
            <a:solidFill>
              <a:srgbClr val="FA908C"/>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5630026-ACCE-7DD0-FFDB-0EF16A947805}"/>
                </a:ext>
              </a:extLst>
            </p:cNvPr>
            <p:cNvSpPr txBox="1"/>
            <p:nvPr/>
          </p:nvSpPr>
          <p:spPr>
            <a:xfrm>
              <a:off x="0" y="0"/>
              <a:ext cx="4816593" cy="299194"/>
            </a:xfrm>
            <a:prstGeom prst="rect">
              <a:avLst/>
            </a:prstGeom>
          </p:spPr>
          <p:txBody>
            <a:bodyPr lIns="50800" tIns="50800" rIns="50800" bIns="50800" rtlCol="0" anchor="ctr"/>
            <a:lstStyle/>
            <a:p>
              <a:pPr marL="0" marR="0" lvl="0" indent="0" algn="ctr" defTabSz="914400" rtl="0" eaLnBrk="1" fontAlgn="auto" latinLnBrk="0" hangingPunct="1">
                <a:lnSpc>
                  <a:spcPts val="1894"/>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C8B652D5-0F0B-914B-FE0D-6D3208814979}"/>
              </a:ext>
            </a:extLst>
          </p:cNvPr>
          <p:cNvSpPr txBox="1"/>
          <p:nvPr/>
        </p:nvSpPr>
        <p:spPr>
          <a:xfrm>
            <a:off x="1330491" y="1181100"/>
            <a:ext cx="8363929" cy="738664"/>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a:ln>
                  <a:noFill/>
                </a:ln>
                <a:solidFill>
                  <a:srgbClr val="30273C"/>
                </a:solidFill>
                <a:effectLst/>
                <a:uLnTx/>
                <a:uFillTx/>
                <a:latin typeface="Calibri"/>
                <a:ea typeface="Akzidenz-Grotesk Heavy"/>
                <a:cs typeface="Akzidenz-Grotesk Heavy"/>
                <a:sym typeface="Akzidenz-Grotesk Heavy"/>
              </a:rPr>
              <a:t>Questions</a:t>
            </a:r>
            <a:endParaRPr kumimoji="0" lang="en-US" sz="4800" b="1" i="0" u="none" strike="noStrike" kern="1200" cap="none" spc="0" normalizeH="0" baseline="0" noProof="0">
              <a:ln>
                <a:noFill/>
              </a:ln>
              <a:solidFill>
                <a:srgbClr val="30273C"/>
              </a:solidFill>
              <a:effectLst/>
              <a:uLnTx/>
              <a:uFillTx/>
              <a:latin typeface="Calibri"/>
              <a:ea typeface="Akzidenz-Grotesk Heavy"/>
              <a:cs typeface="Akzidenz-Grotesk Heavy"/>
              <a:sym typeface="Akzidenz-Grotesk Heavy"/>
            </a:endParaRPr>
          </a:p>
        </p:txBody>
      </p:sp>
      <p:sp>
        <p:nvSpPr>
          <p:cNvPr id="8" name="TextBox 8">
            <a:extLst>
              <a:ext uri="{FF2B5EF4-FFF2-40B4-BE49-F238E27FC236}">
                <a16:creationId xmlns:a16="http://schemas.microsoft.com/office/drawing/2014/main" id="{2DF3D976-2F56-0F8C-74AD-BA96481BC61C}"/>
              </a:ext>
            </a:extLst>
          </p:cNvPr>
          <p:cNvSpPr txBox="1"/>
          <p:nvPr/>
        </p:nvSpPr>
        <p:spPr>
          <a:xfrm>
            <a:off x="9966584" y="9423185"/>
            <a:ext cx="7007902" cy="418211"/>
          </a:xfrm>
          <a:prstGeom prst="rect">
            <a:avLst/>
          </a:prstGeom>
        </p:spPr>
        <p:txBody>
          <a:bodyPr lIns="0" tIns="0" rIns="0" bIns="0" rtlCol="0" anchor="t">
            <a:spAutoFit/>
          </a:bodyPr>
          <a:lstStyle/>
          <a:p>
            <a:pPr marL="0" marR="0" lvl="0" indent="0" algn="l" defTabSz="914400" rtl="0" eaLnBrk="1" fontAlgn="auto" latinLnBrk="0" hangingPunct="1">
              <a:lnSpc>
                <a:spcPts val="2711"/>
              </a:lnSpc>
              <a:spcBef>
                <a:spcPts val="0"/>
              </a:spcBef>
              <a:spcAft>
                <a:spcPts val="0"/>
              </a:spcAft>
              <a:buClrTx/>
              <a:buSzTx/>
              <a:buFontTx/>
              <a:buNone/>
              <a:tabLst/>
              <a:defRPr/>
            </a:pPr>
            <a:r>
              <a:rPr kumimoji="0" lang="en-US" sz="2399" b="1" i="1" u="none" strike="noStrike" kern="1200" cap="none" spc="199" normalizeH="0" baseline="0" noProof="0">
                <a:ln>
                  <a:noFill/>
                </a:ln>
                <a:solidFill>
                  <a:srgbClr val="30273C"/>
                </a:solidFill>
                <a:effectLst/>
                <a:uLnTx/>
                <a:uFillTx/>
                <a:latin typeface="Akzidenz-Grotesk Bold Italics"/>
                <a:ea typeface="Akzidenz-Grotesk Bold Italics"/>
                <a:cs typeface="Akzidenz-Grotesk Bold Italics"/>
                <a:sym typeface="Akzidenz-Grotesk Bold Italics"/>
              </a:rPr>
              <a:t>FROM HOMELESSNESS TO BELONGING</a:t>
            </a:r>
          </a:p>
        </p:txBody>
      </p:sp>
      <p:sp>
        <p:nvSpPr>
          <p:cNvPr id="9" name="Freeform 9">
            <a:extLst>
              <a:ext uri="{FF2B5EF4-FFF2-40B4-BE49-F238E27FC236}">
                <a16:creationId xmlns:a16="http://schemas.microsoft.com/office/drawing/2014/main" id="{F86AF875-158D-8E4B-4D5C-FFF94C72024B}"/>
              </a:ext>
            </a:extLst>
          </p:cNvPr>
          <p:cNvSpPr/>
          <p:nvPr/>
        </p:nvSpPr>
        <p:spPr>
          <a:xfrm>
            <a:off x="15518564" y="803861"/>
            <a:ext cx="1455921" cy="1455921"/>
          </a:xfrm>
          <a:custGeom>
            <a:avLst/>
            <a:gdLst/>
            <a:ahLst/>
            <a:cxnLst/>
            <a:rect l="l" t="t" r="r" b="b"/>
            <a:pathLst>
              <a:path w="1455921" h="1455921">
                <a:moveTo>
                  <a:pt x="0" y="0"/>
                </a:moveTo>
                <a:lnTo>
                  <a:pt x="1455922" y="0"/>
                </a:lnTo>
                <a:lnTo>
                  <a:pt x="1455922" y="1455921"/>
                </a:lnTo>
                <a:lnTo>
                  <a:pt x="0" y="145592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0B25EADB-F9DB-6C83-8BF7-F57B0214127A}"/>
              </a:ext>
            </a:extLst>
          </p:cNvPr>
          <p:cNvSpPr txBox="1"/>
          <p:nvPr/>
        </p:nvSpPr>
        <p:spPr>
          <a:xfrm>
            <a:off x="1313513" y="3053970"/>
            <a:ext cx="14894963" cy="594008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How are you experiencing the prevention agenda as a VCFS service?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Does it feel relevant and appropriate to place crisis and emergency work in a prevention framework?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Where do you feel strongest in terms of prevention?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3600" b="0" i="0" u="none" strike="noStrike" kern="1200" cap="none" spc="0" normalizeH="0" baseline="0" noProof="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3600" b="0" i="0" u="none" strike="noStrike" kern="1200" cap="none" spc="0" normalizeH="0" baseline="0" noProof="0">
                <a:ln>
                  <a:noFill/>
                </a:ln>
                <a:solidFill>
                  <a:prstClr val="black"/>
                </a:solidFill>
                <a:effectLst/>
                <a:uLnTx/>
                <a:uFillTx/>
                <a:latin typeface="Calibri"/>
                <a:ea typeface="+mn-ea"/>
                <a:cs typeface="+mn-cs"/>
              </a:rPr>
              <a:t>Are there any realistic shifts that would help you make more of a contribution to earlier prevention?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530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MHCLG Theme">
      <a:dk1>
        <a:srgbClr val="000000"/>
      </a:dk1>
      <a:lt1>
        <a:srgbClr val="FFFFFF"/>
      </a:lt1>
      <a:dk2>
        <a:srgbClr val="00625E"/>
      </a:dk2>
      <a:lt2>
        <a:srgbClr val="E5E5E5"/>
      </a:lt2>
      <a:accent1>
        <a:srgbClr val="932A71"/>
      </a:accent1>
      <a:accent2>
        <a:srgbClr val="00625E"/>
      </a:accent2>
      <a:accent3>
        <a:srgbClr val="BF491D"/>
      </a:accent3>
      <a:accent4>
        <a:srgbClr val="40611F"/>
      </a:accent4>
      <a:accent5>
        <a:srgbClr val="205083"/>
      </a:accent5>
      <a:accent6>
        <a:srgbClr val="85282A"/>
      </a:accent6>
      <a:hlink>
        <a:srgbClr val="0099CC"/>
      </a:hlink>
      <a:folHlink>
        <a:srgbClr val="00625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HCLG_Powerpoint_Template-2024  -  Read-Only" id="{16696DD1-54D1-4D10-AC56-045E290949D7}" vid="{18E08745-4E01-4256-90E5-B255E78DF9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111c0eb-0720-438c-8b7f-594f2e72c27f">
      <Terms xmlns="http://schemas.microsoft.com/office/infopath/2007/PartnerControls"/>
    </lcf76f155ced4ddcb4097134ff3c332f>
    <TaxCatchAll xmlns="d917586c-8e5f-47fe-bf36-210493dfe7d7" xsi:nil="true"/>
    <_Flow_SignoffStatus xmlns="7111c0eb-0720-438c-8b7f-594f2e72c27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945BC7B82854428A89C4B16AA341EA" ma:contentTypeVersion="20" ma:contentTypeDescription="Create a new document." ma:contentTypeScope="" ma:versionID="e3c28de3769b840e762c5ccd129a4295">
  <xsd:schema xmlns:xsd="http://www.w3.org/2001/XMLSchema" xmlns:xs="http://www.w3.org/2001/XMLSchema" xmlns:p="http://schemas.microsoft.com/office/2006/metadata/properties" xmlns:ns2="7111c0eb-0720-438c-8b7f-594f2e72c27f" xmlns:ns3="d917586c-8e5f-47fe-bf36-210493dfe7d7" targetNamespace="http://schemas.microsoft.com/office/2006/metadata/properties" ma:root="true" ma:fieldsID="35e7a3879a74710ceb1d7f8d8cc8a702" ns2:_="" ns3:_="">
    <xsd:import namespace="7111c0eb-0720-438c-8b7f-594f2e72c27f"/>
    <xsd:import namespace="d917586c-8e5f-47fe-bf36-210493dfe7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11c0eb-0720-438c-8b7f-594f2e72c2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18b09a-f137-4773-afa9-e5f9bfa50c0c"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17586c-8e5f-47fe-bf36-210493dfe7d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ebfb1ed-be86-485b-ac83-fb7b05747039}" ma:internalName="TaxCatchAll" ma:showField="CatchAllData" ma:web="d917586c-8e5f-47fe-bf36-210493dfe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4F7C68-9501-4208-990F-79DB75598ABE}">
  <ds:schemaRefs>
    <ds:schemaRef ds:uri="http://schemas.microsoft.com/sharepoint/v3/contenttype/forms"/>
  </ds:schemaRefs>
</ds:datastoreItem>
</file>

<file path=customXml/itemProps2.xml><?xml version="1.0" encoding="utf-8"?>
<ds:datastoreItem xmlns:ds="http://schemas.openxmlformats.org/officeDocument/2006/customXml" ds:itemID="{9E5ACEC8-4B26-4BA3-BE63-4B1BCE59D477}">
  <ds:schemaRefs>
    <ds:schemaRef ds:uri="7111c0eb-0720-438c-8b7f-594f2e72c27f"/>
    <ds:schemaRef ds:uri="d917586c-8e5f-47fe-bf36-210493dfe7d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648EC0E-5724-44DB-895A-59956E86E176}">
  <ds:schemaRefs>
    <ds:schemaRef ds:uri="7111c0eb-0720-438c-8b7f-594f2e72c27f"/>
    <ds:schemaRef ds:uri="d917586c-8e5f-47fe-bf36-210493dfe7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2572</Words>
  <Application>Microsoft Office PowerPoint</Application>
  <PresentationFormat>Custom</PresentationFormat>
  <Paragraphs>261</Paragraphs>
  <Slides>19</Slides>
  <Notes>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19</vt:i4>
      </vt:variant>
    </vt:vector>
  </HeadingPairs>
  <TitlesOfParts>
    <vt:vector size="32" baseType="lpstr">
      <vt:lpstr>Arial</vt:lpstr>
      <vt:lpstr>Aileron Heavy</vt:lpstr>
      <vt:lpstr>Wingdings</vt:lpstr>
      <vt:lpstr>Akzidenz-Grotesk Bold Italics</vt:lpstr>
      <vt:lpstr>Calibri</vt:lpstr>
      <vt:lpstr>Aptos</vt:lpstr>
      <vt:lpstr>Abadi</vt:lpstr>
      <vt:lpstr>Akzidenz-Grotesk Bold</vt:lpstr>
      <vt:lpstr>Helvetica Neue</vt:lpstr>
      <vt:lpstr>Aptos Bold</vt:lpstr>
      <vt:lpstr>Akzidenz-Grotesk Heavy</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Olivia Dunphy</dc:creator>
  <cp:lastModifiedBy>Olivia Dunphy</cp:lastModifiedBy>
  <cp:revision>3</cp:revision>
  <dcterms:created xsi:type="dcterms:W3CDTF">2006-08-16T00:00:00Z</dcterms:created>
  <dcterms:modified xsi:type="dcterms:W3CDTF">2026-09-24T14:53:02Z</dcterms:modified>
  <dc:identifier>DAG4knAMv0E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0x01010049945BC7B82854428A89C4B16AA341EA</vt:lpwstr>
  </property>
  <property fmtid="{D5CDD505-2E9C-101B-9397-08002B2CF9AE}" pid="3" name="MediaServiceImageTags">
    <vt:lpwstr/>
  </property>
</Properties>
</file>