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147478235" r:id="rId6"/>
    <p:sldId id="295" r:id="rId7"/>
    <p:sldId id="299" r:id="rId8"/>
    <p:sldId id="300" r:id="rId9"/>
    <p:sldId id="297" r:id="rId10"/>
    <p:sldId id="2147478232" r:id="rId11"/>
    <p:sldId id="2147478233" r:id="rId12"/>
    <p:sldId id="2147478239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AA1D0-A578-0824-404D-4E61CD1B9001}" v="12" dt="2026-09-30T12:00:50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ia Dunphy" userId="S::o.dunphy@housingjustice.org.uk::09d12d69-3e99-46e3-99e9-accaaa0ce3ae" providerId="AD" clId="Web-{C7CAA1D0-A578-0824-404D-4E61CD1B9001}"/>
    <pc:docChg chg="addSld delSld modSld">
      <pc:chgData name="Olivia Dunphy" userId="S::o.dunphy@housingjustice.org.uk::09d12d69-3e99-46e3-99e9-accaaa0ce3ae" providerId="AD" clId="Web-{C7CAA1D0-A578-0824-404D-4E61CD1B9001}" dt="2026-09-30T12:00:50.275" v="11"/>
      <pc:docMkLst>
        <pc:docMk/>
      </pc:docMkLst>
      <pc:sldChg chg="addSp modSp del">
        <pc:chgData name="Olivia Dunphy" userId="S::o.dunphy@housingjustice.org.uk::09d12d69-3e99-46e3-99e9-accaaa0ce3ae" providerId="AD" clId="Web-{C7CAA1D0-A578-0824-404D-4E61CD1B9001}" dt="2026-09-30T12:00:07.053" v="3"/>
        <pc:sldMkLst>
          <pc:docMk/>
          <pc:sldMk cId="109857222" sldId="256"/>
        </pc:sldMkLst>
        <pc:spChg chg="add mod">
          <ac:chgData name="Olivia Dunphy" userId="S::o.dunphy@housingjustice.org.uk::09d12d69-3e99-46e3-99e9-accaaa0ce3ae" providerId="AD" clId="Web-{C7CAA1D0-A578-0824-404D-4E61CD1B9001}" dt="2026-09-30T11:59:58.787" v="1"/>
          <ac:spMkLst>
            <pc:docMk/>
            <pc:sldMk cId="109857222" sldId="256"/>
            <ac:spMk id="4" creationId="{13BADEF8-B61E-DD4B-F3BA-88488476E4C6}"/>
          </ac:spMkLst>
        </pc:spChg>
      </pc:sldChg>
      <pc:sldChg chg="add">
        <pc:chgData name="Olivia Dunphy" userId="S::o.dunphy@housingjustice.org.uk::09d12d69-3e99-46e3-99e9-accaaa0ce3ae" providerId="AD" clId="Web-{C7CAA1D0-A578-0824-404D-4E61CD1B9001}" dt="2026-09-30T12:00:05.772" v="2"/>
        <pc:sldMkLst>
          <pc:docMk/>
          <pc:sldMk cId="0" sldId="259"/>
        </pc:sldMkLst>
      </pc:sldChg>
      <pc:sldChg chg="add">
        <pc:chgData name="Olivia Dunphy" userId="S::o.dunphy@housingjustice.org.uk::09d12d69-3e99-46e3-99e9-accaaa0ce3ae" providerId="AD" clId="Web-{C7CAA1D0-A578-0824-404D-4E61CD1B9001}" dt="2026-09-30T12:00:18.507" v="5"/>
        <pc:sldMkLst>
          <pc:docMk/>
          <pc:sldMk cId="4097629751" sldId="295"/>
        </pc:sldMkLst>
      </pc:sldChg>
      <pc:sldChg chg="add">
        <pc:chgData name="Olivia Dunphy" userId="S::o.dunphy@housingjustice.org.uk::09d12d69-3e99-46e3-99e9-accaaa0ce3ae" providerId="AD" clId="Web-{C7CAA1D0-A578-0824-404D-4E61CD1B9001}" dt="2026-09-30T12:00:32.649" v="8"/>
        <pc:sldMkLst>
          <pc:docMk/>
          <pc:sldMk cId="2615781045" sldId="297"/>
        </pc:sldMkLst>
      </pc:sldChg>
      <pc:sldChg chg="add">
        <pc:chgData name="Olivia Dunphy" userId="S::o.dunphy@housingjustice.org.uk::09d12d69-3e99-46e3-99e9-accaaa0ce3ae" providerId="AD" clId="Web-{C7CAA1D0-A578-0824-404D-4E61CD1B9001}" dt="2026-09-30T12:00:23.226" v="6"/>
        <pc:sldMkLst>
          <pc:docMk/>
          <pc:sldMk cId="1475957210" sldId="299"/>
        </pc:sldMkLst>
      </pc:sldChg>
      <pc:sldChg chg="add">
        <pc:chgData name="Olivia Dunphy" userId="S::o.dunphy@housingjustice.org.uk::09d12d69-3e99-46e3-99e9-accaaa0ce3ae" providerId="AD" clId="Web-{C7CAA1D0-A578-0824-404D-4E61CD1B9001}" dt="2026-09-30T12:00:28.039" v="7"/>
        <pc:sldMkLst>
          <pc:docMk/>
          <pc:sldMk cId="1394925834" sldId="300"/>
        </pc:sldMkLst>
      </pc:sldChg>
      <pc:sldChg chg="add">
        <pc:chgData name="Olivia Dunphy" userId="S::o.dunphy@housingjustice.org.uk::09d12d69-3e99-46e3-99e9-accaaa0ce3ae" providerId="AD" clId="Web-{C7CAA1D0-A578-0824-404D-4E61CD1B9001}" dt="2026-09-30T12:00:38.102" v="9"/>
        <pc:sldMkLst>
          <pc:docMk/>
          <pc:sldMk cId="4035048864" sldId="2147478232"/>
        </pc:sldMkLst>
      </pc:sldChg>
      <pc:sldChg chg="add">
        <pc:chgData name="Olivia Dunphy" userId="S::o.dunphy@housingjustice.org.uk::09d12d69-3e99-46e3-99e9-accaaa0ce3ae" providerId="AD" clId="Web-{C7CAA1D0-A578-0824-404D-4E61CD1B9001}" dt="2026-09-30T12:00:45.415" v="10"/>
        <pc:sldMkLst>
          <pc:docMk/>
          <pc:sldMk cId="1399803089" sldId="2147478233"/>
        </pc:sldMkLst>
      </pc:sldChg>
      <pc:sldChg chg="add">
        <pc:chgData name="Olivia Dunphy" userId="S::o.dunphy@housingjustice.org.uk::09d12d69-3e99-46e3-99e9-accaaa0ce3ae" providerId="AD" clId="Web-{C7CAA1D0-A578-0824-404D-4E61CD1B9001}" dt="2026-09-30T12:00:13.804" v="4"/>
        <pc:sldMkLst>
          <pc:docMk/>
          <pc:sldMk cId="2279797217" sldId="2147478235"/>
        </pc:sldMkLst>
      </pc:sldChg>
      <pc:sldChg chg="add">
        <pc:chgData name="Olivia Dunphy" userId="S::o.dunphy@housingjustice.org.uk::09d12d69-3e99-46e3-99e9-accaaa0ce3ae" providerId="AD" clId="Web-{C7CAA1D0-A578-0824-404D-4E61CD1B9001}" dt="2026-09-30T12:00:50.275" v="11"/>
        <pc:sldMkLst>
          <pc:docMk/>
          <pc:sldMk cId="382408558" sldId="214747823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7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062101"/>
            <a:ext cx="7702753" cy="104411"/>
          </a:xfrm>
          <a:custGeom>
            <a:avLst/>
            <a:gdLst/>
            <a:ahLst/>
            <a:cxnLst/>
            <a:rect l="l" t="t" r="r" b="b"/>
            <a:pathLst>
              <a:path w="11554129" h="156617">
                <a:moveTo>
                  <a:pt x="0" y="0"/>
                </a:moveTo>
                <a:lnTo>
                  <a:pt x="11554129" y="0"/>
                </a:lnTo>
                <a:lnTo>
                  <a:pt x="11554129" y="156617"/>
                </a:lnTo>
                <a:lnTo>
                  <a:pt x="0" y="156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3" name="Freeform 3"/>
          <p:cNvSpPr/>
          <p:nvPr/>
        </p:nvSpPr>
        <p:spPr>
          <a:xfrm>
            <a:off x="8727015" y="-42335"/>
            <a:ext cx="2656415" cy="6942665"/>
          </a:xfrm>
          <a:custGeom>
            <a:avLst/>
            <a:gdLst/>
            <a:ahLst/>
            <a:cxnLst/>
            <a:rect l="l" t="t" r="r" b="b"/>
            <a:pathLst>
              <a:path w="3984622" h="10413997">
                <a:moveTo>
                  <a:pt x="0" y="0"/>
                </a:moveTo>
                <a:lnTo>
                  <a:pt x="3984622" y="0"/>
                </a:lnTo>
                <a:lnTo>
                  <a:pt x="3984622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5" name="Freeform 5"/>
          <p:cNvSpPr/>
          <p:nvPr/>
        </p:nvSpPr>
        <p:spPr>
          <a:xfrm>
            <a:off x="1186841" y="313200"/>
            <a:ext cx="1286407" cy="1286407"/>
          </a:xfrm>
          <a:custGeom>
            <a:avLst/>
            <a:gdLst/>
            <a:ahLst/>
            <a:cxnLst/>
            <a:rect l="l" t="t" r="r" b="b"/>
            <a:pathLst>
              <a:path w="1929611" h="1929611">
                <a:moveTo>
                  <a:pt x="0" y="0"/>
                </a:moveTo>
                <a:lnTo>
                  <a:pt x="1929611" y="0"/>
                </a:lnTo>
                <a:lnTo>
                  <a:pt x="1929611" y="1929610"/>
                </a:lnTo>
                <a:lnTo>
                  <a:pt x="0" y="19296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6" name="TextBox 6"/>
          <p:cNvSpPr txBox="1"/>
          <p:nvPr/>
        </p:nvSpPr>
        <p:spPr>
          <a:xfrm>
            <a:off x="1340371" y="3992950"/>
            <a:ext cx="4036847" cy="680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5604"/>
              </a:lnSpc>
            </a:pPr>
            <a:r>
              <a:rPr lang="en-GB" sz="4003" b="1" i="1" noProof="0" dirty="0">
                <a:solidFill>
                  <a:srgbClr val="FA908C"/>
                </a:solidFill>
                <a:latin typeface="Aptos Bold"/>
                <a:ea typeface="Aptos Bold"/>
                <a:cs typeface="Aptos Bold"/>
                <a:sym typeface="Aptos Bold"/>
              </a:rPr>
              <a:t>“How do I fit in?”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40372" y="1547830"/>
            <a:ext cx="5839645" cy="896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7497"/>
              </a:lnSpc>
            </a:pPr>
            <a:r>
              <a:rPr lang="en-GB" sz="5355" b="1" noProof="0" dirty="0">
                <a:solidFill>
                  <a:srgbClr val="FFFFFF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Prayer breakfast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4C3C78-EB38-7E7E-86F4-58F09FA0D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6889" b="2999"/>
          <a:stretch>
            <a:fillRect/>
          </a:stretch>
        </p:blipFill>
        <p:spPr>
          <a:xfrm>
            <a:off x="8036799" y="800696"/>
            <a:ext cx="4036847" cy="52225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7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4AE38-5487-548C-1F39-BF9AD7947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5180C9-E3B0-1EA7-7932-264B74509E32}"/>
              </a:ext>
            </a:extLst>
          </p:cNvPr>
          <p:cNvSpPr/>
          <p:nvPr/>
        </p:nvSpPr>
        <p:spPr>
          <a:xfrm>
            <a:off x="0" y="3062101"/>
            <a:ext cx="7702753" cy="104411"/>
          </a:xfrm>
          <a:custGeom>
            <a:avLst/>
            <a:gdLst/>
            <a:ahLst/>
            <a:cxnLst/>
            <a:rect l="l" t="t" r="r" b="b"/>
            <a:pathLst>
              <a:path w="11554129" h="156617">
                <a:moveTo>
                  <a:pt x="0" y="0"/>
                </a:moveTo>
                <a:lnTo>
                  <a:pt x="11554129" y="0"/>
                </a:lnTo>
                <a:lnTo>
                  <a:pt x="11554129" y="156617"/>
                </a:lnTo>
                <a:lnTo>
                  <a:pt x="0" y="156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A043C6C-2391-AF93-F75E-DAD7BBF2007D}"/>
              </a:ext>
            </a:extLst>
          </p:cNvPr>
          <p:cNvSpPr/>
          <p:nvPr/>
        </p:nvSpPr>
        <p:spPr>
          <a:xfrm>
            <a:off x="8727015" y="-42335"/>
            <a:ext cx="2656415" cy="6942665"/>
          </a:xfrm>
          <a:custGeom>
            <a:avLst/>
            <a:gdLst/>
            <a:ahLst/>
            <a:cxnLst/>
            <a:rect l="l" t="t" r="r" b="b"/>
            <a:pathLst>
              <a:path w="3984622" h="10413997">
                <a:moveTo>
                  <a:pt x="0" y="0"/>
                </a:moveTo>
                <a:lnTo>
                  <a:pt x="3984622" y="0"/>
                </a:lnTo>
                <a:lnTo>
                  <a:pt x="3984622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756436A-7B0F-EA70-2ECC-C9821C6B9A73}"/>
              </a:ext>
            </a:extLst>
          </p:cNvPr>
          <p:cNvSpPr/>
          <p:nvPr/>
        </p:nvSpPr>
        <p:spPr>
          <a:xfrm>
            <a:off x="1186841" y="313200"/>
            <a:ext cx="1286407" cy="1286407"/>
          </a:xfrm>
          <a:custGeom>
            <a:avLst/>
            <a:gdLst/>
            <a:ahLst/>
            <a:cxnLst/>
            <a:rect l="l" t="t" r="r" b="b"/>
            <a:pathLst>
              <a:path w="1929611" h="1929611">
                <a:moveTo>
                  <a:pt x="0" y="0"/>
                </a:moveTo>
                <a:lnTo>
                  <a:pt x="1929611" y="0"/>
                </a:lnTo>
                <a:lnTo>
                  <a:pt x="1929611" y="1929610"/>
                </a:lnTo>
                <a:lnTo>
                  <a:pt x="0" y="19296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5835B71-832B-4E9B-7F34-751EE2C71B59}"/>
              </a:ext>
            </a:extLst>
          </p:cNvPr>
          <p:cNvSpPr txBox="1"/>
          <p:nvPr/>
        </p:nvSpPr>
        <p:spPr>
          <a:xfrm>
            <a:off x="1047679" y="3784127"/>
            <a:ext cx="6425030" cy="1398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604"/>
              </a:lnSpc>
            </a:pPr>
            <a:r>
              <a:rPr lang="en-GB" sz="4003" b="1" i="1" dirty="0">
                <a:solidFill>
                  <a:srgbClr val="FA908C"/>
                </a:solidFill>
                <a:latin typeface="Aptos Bold"/>
                <a:ea typeface="Aptos Bold"/>
                <a:cs typeface="Aptos Bold"/>
                <a:sym typeface="Aptos Bold"/>
              </a:rPr>
              <a:t>New  online prayer space: </a:t>
            </a:r>
          </a:p>
          <a:p>
            <a:pPr algn="ctr">
              <a:lnSpc>
                <a:spcPts val="5604"/>
              </a:lnSpc>
            </a:pPr>
            <a:r>
              <a:rPr lang="en-GB" sz="3600" b="1" i="1" dirty="0">
                <a:solidFill>
                  <a:srgbClr val="FA908C"/>
                </a:solidFill>
                <a:latin typeface="Aptos Bold"/>
                <a:ea typeface="Aptos Bold"/>
                <a:cs typeface="Aptos Bold"/>
                <a:sym typeface="Aptos Bold"/>
              </a:rPr>
              <a:t>fill out our EOI form</a:t>
            </a:r>
            <a:endParaRPr lang="en-GB" sz="3600" b="1" i="1" noProof="0" dirty="0">
              <a:solidFill>
                <a:srgbClr val="FA908C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54871D6-9E47-FDF3-ACDC-B1961562DFF7}"/>
              </a:ext>
            </a:extLst>
          </p:cNvPr>
          <p:cNvSpPr txBox="1"/>
          <p:nvPr/>
        </p:nvSpPr>
        <p:spPr>
          <a:xfrm>
            <a:off x="1340372" y="1547830"/>
            <a:ext cx="5839645" cy="896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7497"/>
              </a:lnSpc>
            </a:pPr>
            <a:r>
              <a:rPr lang="en-GB" sz="5355" b="1" noProof="0" dirty="0">
                <a:solidFill>
                  <a:srgbClr val="FFFFFF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“How do I fit in?”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F47B4B-9852-9A2D-9243-902AC97AD0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7" t="35245" r="24114" b="12982"/>
          <a:stretch>
            <a:fillRect/>
          </a:stretch>
        </p:blipFill>
        <p:spPr>
          <a:xfrm>
            <a:off x="8931557" y="3784127"/>
            <a:ext cx="2247331" cy="226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97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A3F65-A464-C1F0-E8EC-3DC9660E6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right light in the sky&#10;&#10;AI-generated content may be incorrect.">
            <a:extLst>
              <a:ext uri="{FF2B5EF4-FFF2-40B4-BE49-F238E27FC236}">
                <a16:creationId xmlns:a16="http://schemas.microsoft.com/office/drawing/2014/main" id="{9B45D8C5-3F37-A046-4050-0A5764C63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9" r="1460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14150EE6-852A-91CF-6A58-ABF8687E6D3C}"/>
              </a:ext>
            </a:extLst>
          </p:cNvPr>
          <p:cNvSpPr/>
          <p:nvPr/>
        </p:nvSpPr>
        <p:spPr>
          <a:xfrm>
            <a:off x="5942539" y="3275539"/>
            <a:ext cx="306915" cy="306915"/>
          </a:xfrm>
          <a:custGeom>
            <a:avLst/>
            <a:gdLst/>
            <a:ahLst/>
            <a:cxnLst/>
            <a:rect l="l" t="t" r="r" b="b"/>
            <a:pathLst>
              <a:path w="460372" h="460372">
                <a:moveTo>
                  <a:pt x="0" y="0"/>
                </a:moveTo>
                <a:lnTo>
                  <a:pt x="460372" y="0"/>
                </a:lnTo>
                <a:lnTo>
                  <a:pt x="460372" y="460372"/>
                </a:lnTo>
                <a:lnTo>
                  <a:pt x="0" y="460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69437FD-8F46-3CA2-FFBB-171DEFE8E459}"/>
              </a:ext>
            </a:extLst>
          </p:cNvPr>
          <p:cNvSpPr txBox="1"/>
          <p:nvPr/>
        </p:nvSpPr>
        <p:spPr>
          <a:xfrm>
            <a:off x="3489432" y="817784"/>
            <a:ext cx="5213129" cy="996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8197"/>
              </a:lnSpc>
            </a:pPr>
            <a:r>
              <a:rPr lang="en-GB" sz="5855" b="1" spc="5" noProof="0">
                <a:solidFill>
                  <a:srgbClr val="FFFFFF"/>
                </a:solidFill>
                <a:latin typeface="Aptos Bold" panose="020B0604020202020204" charset="0"/>
                <a:ea typeface="Akzidenz-Grotesk Bold"/>
                <a:cs typeface="Akzidenz-Grotesk Bold"/>
                <a:sym typeface="Akzidenz-Grotesk Bold"/>
              </a:rPr>
              <a:t>REFLECTION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08A2E0F-3C73-555B-B06D-F7E5AA1803AC}"/>
              </a:ext>
            </a:extLst>
          </p:cNvPr>
          <p:cNvSpPr txBox="1"/>
          <p:nvPr/>
        </p:nvSpPr>
        <p:spPr>
          <a:xfrm>
            <a:off x="501783" y="5697300"/>
            <a:ext cx="3465167" cy="90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933" b="1" dirty="0">
                <a:solidFill>
                  <a:srgbClr val="30273C"/>
                </a:solidFill>
                <a:latin typeface="Aptos Bold"/>
                <a:ea typeface="Aptos Bold"/>
                <a:cs typeface="Aptos Bold"/>
                <a:sym typeface="Aptos Bold"/>
              </a:rPr>
              <a:t>The Right Reverend Rob Wickham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11525CC-7F7C-9EC2-45C3-5E11003BC58E}"/>
              </a:ext>
            </a:extLst>
          </p:cNvPr>
          <p:cNvSpPr txBox="1"/>
          <p:nvPr/>
        </p:nvSpPr>
        <p:spPr>
          <a:xfrm>
            <a:off x="4772773" y="5613400"/>
            <a:ext cx="2646448" cy="412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364"/>
              </a:lnSpc>
            </a:pPr>
            <a:r>
              <a:rPr lang="en-GB" sz="2403" dirty="0">
                <a:solidFill>
                  <a:schemeClr val="accent5">
                    <a:lumMod val="75000"/>
                  </a:schemeClr>
                </a:solidFill>
                <a:latin typeface="Aptos Bold" panose="020B0004020202020204" charset="0"/>
                <a:ea typeface="Calibri (MS)"/>
                <a:cs typeface="Calibri (MS)"/>
                <a:sym typeface="Calibri (MS)"/>
              </a:rPr>
              <a:t>Matthew 18: 1-5</a:t>
            </a:r>
            <a:endParaRPr lang="en-GB" sz="2403" noProof="0" dirty="0">
              <a:solidFill>
                <a:schemeClr val="accent5">
                  <a:lumMod val="75000"/>
                </a:schemeClr>
              </a:solidFill>
              <a:latin typeface="Aptos Bold" panose="020B0004020202020204" charset="0"/>
              <a:ea typeface="Calibri (MS)"/>
              <a:cs typeface="Calibri (MS)"/>
              <a:sym typeface="Calibri (MS)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02E1F7-E945-13AF-F152-4D094B9BF620}"/>
              </a:ext>
            </a:extLst>
          </p:cNvPr>
          <p:cNvSpPr txBox="1"/>
          <p:nvPr/>
        </p:nvSpPr>
        <p:spPr>
          <a:xfrm>
            <a:off x="10464800" y="6477000"/>
            <a:ext cx="162001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noProof="0">
                <a:solidFill>
                  <a:srgbClr val="30273C"/>
                </a:solidFill>
                <a:latin typeface="Aptos Bold" panose="020B0004020202020204" charset="0"/>
              </a:rPr>
              <a:t>Image credit: </a:t>
            </a:r>
            <a:r>
              <a:rPr lang="en-GB" sz="800" noProof="0" err="1">
                <a:solidFill>
                  <a:srgbClr val="30273C"/>
                </a:solidFill>
                <a:latin typeface="Aptos Bold" panose="020B0004020202020204" charset="0"/>
              </a:rPr>
              <a:t>pngtree</a:t>
            </a:r>
            <a:endParaRPr lang="en-GB" sz="800" noProof="0">
              <a:solidFill>
                <a:srgbClr val="30273C"/>
              </a:solidFill>
              <a:latin typeface="Aptos Bold" panose="020B00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2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9B743-7872-A372-4804-7BC93EE4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E3D410B-66C1-C65E-C50D-302C9FB7539D}"/>
              </a:ext>
            </a:extLst>
          </p:cNvPr>
          <p:cNvGrpSpPr/>
          <p:nvPr/>
        </p:nvGrpSpPr>
        <p:grpSpPr>
          <a:xfrm>
            <a:off x="254000" y="451551"/>
            <a:ext cx="11684000" cy="5954899"/>
            <a:chOff x="0" y="0"/>
            <a:chExt cx="4377626" cy="235255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5A32EFF-6D87-60E0-29C5-B0ABA5799FCA}"/>
                </a:ext>
              </a:extLst>
            </p:cNvPr>
            <p:cNvSpPr/>
            <p:nvPr/>
          </p:nvSpPr>
          <p:spPr>
            <a:xfrm>
              <a:off x="0" y="0"/>
              <a:ext cx="4377625" cy="2352553"/>
            </a:xfrm>
            <a:custGeom>
              <a:avLst/>
              <a:gdLst/>
              <a:ahLst/>
              <a:cxnLst/>
              <a:rect l="l" t="t" r="r" b="b"/>
              <a:pathLst>
                <a:path w="4377625" h="2352553">
                  <a:moveTo>
                    <a:pt x="0" y="0"/>
                  </a:moveTo>
                  <a:lnTo>
                    <a:pt x="4377625" y="0"/>
                  </a:lnTo>
                  <a:lnTo>
                    <a:pt x="4377625" y="2352553"/>
                  </a:lnTo>
                  <a:lnTo>
                    <a:pt x="0" y="2352553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 noProof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3B53DA6-A8FE-4669-1B68-F1A6E716991A}"/>
                </a:ext>
              </a:extLst>
            </p:cNvPr>
            <p:cNvSpPr txBox="1"/>
            <p:nvPr/>
          </p:nvSpPr>
          <p:spPr>
            <a:xfrm>
              <a:off x="0" y="-28575"/>
              <a:ext cx="4377626" cy="2381128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402"/>
                </a:lnSpc>
              </a:pPr>
              <a:endParaRPr lang="en-GB" sz="800" noProof="0"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E1CCBB76-4420-CD0E-6969-5579943279AC}"/>
              </a:ext>
            </a:extLst>
          </p:cNvPr>
          <p:cNvSpPr txBox="1"/>
          <p:nvPr/>
        </p:nvSpPr>
        <p:spPr>
          <a:xfrm>
            <a:off x="1601475" y="2371540"/>
            <a:ext cx="7906603" cy="3447097"/>
          </a:xfrm>
          <a:prstGeom prst="rect">
            <a:avLst/>
          </a:prstGeom>
        </p:spPr>
        <p:txBody>
          <a:bodyPr wrap="square" lIns="0" tIns="0" rIns="0" bIns="0" numCol="1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67" b="1" baseline="30000" noProof="0" dirty="0">
                <a:solidFill>
                  <a:srgbClr val="30273C"/>
                </a:solidFill>
                <a:latin typeface="Aptos Bold" panose="020B0004020202020204" charset="0"/>
              </a:rPr>
              <a:t>1</a:t>
            </a:r>
            <a:r>
              <a:rPr lang="en-GB" sz="1867" noProof="0" dirty="0">
                <a:solidFill>
                  <a:srgbClr val="30273C"/>
                </a:solidFill>
                <a:latin typeface="Aptos Bold" panose="020B0004020202020204" charset="0"/>
              </a:rPr>
              <a:t> At that time the disciples came to Jesus and asked, “Who is the greatest in the kingdom of heaven?” </a:t>
            </a:r>
          </a:p>
          <a:p>
            <a:endParaRPr lang="en-GB" sz="1867" noProof="0" dirty="0">
              <a:solidFill>
                <a:srgbClr val="30273C"/>
              </a:solidFill>
              <a:latin typeface="Aptos Bold" panose="020B0004020202020204" charset="0"/>
            </a:endParaRPr>
          </a:p>
          <a:p>
            <a:r>
              <a:rPr lang="en-GB" sz="1867" b="1" baseline="30000" dirty="0">
                <a:solidFill>
                  <a:srgbClr val="30273C"/>
                </a:solidFill>
                <a:latin typeface="Aptos Bold" panose="020B0004020202020204" charset="0"/>
              </a:rPr>
              <a:t>2</a:t>
            </a:r>
            <a:r>
              <a:rPr lang="en-GB" sz="1867" noProof="0" dirty="0">
                <a:solidFill>
                  <a:srgbClr val="30273C"/>
                </a:solidFill>
                <a:latin typeface="Aptos Bold" panose="020B0004020202020204" charset="0"/>
              </a:rPr>
              <a:t> He called a child, whom he put among them, </a:t>
            </a:r>
          </a:p>
          <a:p>
            <a:endParaRPr lang="en-GB" sz="1867" noProof="0" dirty="0">
              <a:solidFill>
                <a:srgbClr val="30273C"/>
              </a:solidFill>
              <a:latin typeface="Aptos Bold" panose="020B0004020202020204" charset="0"/>
            </a:endParaRPr>
          </a:p>
          <a:p>
            <a:r>
              <a:rPr lang="en-GB" sz="1867" b="1" baseline="30000" dirty="0">
                <a:solidFill>
                  <a:srgbClr val="30273C"/>
                </a:solidFill>
                <a:latin typeface="Aptos Bold" panose="020B0004020202020204" charset="0"/>
              </a:rPr>
              <a:t>3</a:t>
            </a:r>
            <a:r>
              <a:rPr lang="en-GB" sz="1867" noProof="0" dirty="0">
                <a:solidFill>
                  <a:srgbClr val="30273C"/>
                </a:solidFill>
                <a:latin typeface="Aptos Bold" panose="020B0004020202020204" charset="0"/>
              </a:rPr>
              <a:t> and said, “Truly I tell you, unless you change and become like children, you will never enter the kingdom of heaven. </a:t>
            </a:r>
          </a:p>
          <a:p>
            <a:endParaRPr lang="en-GB" sz="1867" noProof="0" dirty="0">
              <a:solidFill>
                <a:srgbClr val="30273C"/>
              </a:solidFill>
              <a:latin typeface="Aptos Bold" panose="020B0004020202020204" charset="0"/>
            </a:endParaRPr>
          </a:p>
          <a:p>
            <a:r>
              <a:rPr lang="en-GB" sz="1867" b="1" baseline="30000" dirty="0">
                <a:solidFill>
                  <a:srgbClr val="30273C"/>
                </a:solidFill>
                <a:latin typeface="Aptos Bold" panose="020B0004020202020204" charset="0"/>
              </a:rPr>
              <a:t>4</a:t>
            </a:r>
            <a:r>
              <a:rPr lang="en-GB" sz="1867" noProof="0" dirty="0">
                <a:solidFill>
                  <a:srgbClr val="30273C"/>
                </a:solidFill>
                <a:latin typeface="Aptos Bold" panose="020B0004020202020204" charset="0"/>
              </a:rPr>
              <a:t> Whoever becomes humble like this child is the greatest in the kingdom of heaven. </a:t>
            </a:r>
          </a:p>
          <a:p>
            <a:endParaRPr lang="en-GB" sz="1867" noProof="0" dirty="0">
              <a:solidFill>
                <a:srgbClr val="30273C"/>
              </a:solidFill>
              <a:latin typeface="Aptos Bold" panose="020B0004020202020204" charset="0"/>
            </a:endParaRPr>
          </a:p>
          <a:p>
            <a:r>
              <a:rPr lang="en-GB" sz="1867" b="1" baseline="30000" dirty="0">
                <a:solidFill>
                  <a:srgbClr val="30273C"/>
                </a:solidFill>
                <a:latin typeface="Aptos Bold" panose="020B0004020202020204" charset="0"/>
              </a:rPr>
              <a:t>5</a:t>
            </a:r>
            <a:r>
              <a:rPr lang="en-GB" sz="1867" noProof="0" dirty="0">
                <a:solidFill>
                  <a:srgbClr val="30273C"/>
                </a:solidFill>
                <a:latin typeface="Aptos Bold" panose="020B0004020202020204" charset="0"/>
              </a:rPr>
              <a:t> Whoever welcomes one such child in my name welcomes me.”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75EAD41-8EAD-6C00-40E3-5EFEDA20C590}"/>
              </a:ext>
            </a:extLst>
          </p:cNvPr>
          <p:cNvSpPr txBox="1"/>
          <p:nvPr/>
        </p:nvSpPr>
        <p:spPr>
          <a:xfrm>
            <a:off x="797153" y="737468"/>
            <a:ext cx="9515247" cy="469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364"/>
              </a:lnSpc>
            </a:pPr>
            <a:r>
              <a:rPr lang="en-GB" sz="4000" noProof="0" dirty="0">
                <a:solidFill>
                  <a:srgbClr val="30273C"/>
                </a:solidFill>
                <a:latin typeface="Aptos Bold" panose="020B0004020202020204" charset="0"/>
                <a:ea typeface="Calibri (MS)"/>
                <a:cs typeface="Calibri (MS)"/>
                <a:sym typeface="Calibri (MS)"/>
              </a:rPr>
              <a:t>MATTHEW 18; verses 1-5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A34DF03B-4895-F2FD-E565-53D564865277}"/>
              </a:ext>
            </a:extLst>
          </p:cNvPr>
          <p:cNvSpPr/>
          <p:nvPr/>
        </p:nvSpPr>
        <p:spPr>
          <a:xfrm>
            <a:off x="4145" y="1783726"/>
            <a:ext cx="8204230" cy="0"/>
          </a:xfrm>
          <a:prstGeom prst="line">
            <a:avLst/>
          </a:prstGeom>
          <a:ln w="95250" cap="flat">
            <a:solidFill>
              <a:srgbClr val="362C44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</p:spTree>
    <p:extLst>
      <p:ext uri="{BB962C8B-B14F-4D97-AF65-F5344CB8AC3E}">
        <p14:creationId xmlns:p14="http://schemas.microsoft.com/office/powerpoint/2010/main" val="1475957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7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9C0092-7CFF-E91F-AE84-D16930D7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22A1B90-1E09-90AA-AFF6-94909E11B6C0}"/>
              </a:ext>
            </a:extLst>
          </p:cNvPr>
          <p:cNvSpPr/>
          <p:nvPr/>
        </p:nvSpPr>
        <p:spPr>
          <a:xfrm>
            <a:off x="5942539" y="3275539"/>
            <a:ext cx="306915" cy="306915"/>
          </a:xfrm>
          <a:custGeom>
            <a:avLst/>
            <a:gdLst/>
            <a:ahLst/>
            <a:cxnLst/>
            <a:rect l="l" t="t" r="r" b="b"/>
            <a:pathLst>
              <a:path w="460372" h="460372">
                <a:moveTo>
                  <a:pt x="0" y="0"/>
                </a:moveTo>
                <a:lnTo>
                  <a:pt x="460372" y="0"/>
                </a:lnTo>
                <a:lnTo>
                  <a:pt x="460372" y="460372"/>
                </a:lnTo>
                <a:lnTo>
                  <a:pt x="0" y="460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07765-8255-6458-E609-BDEE5D4550FD}"/>
              </a:ext>
            </a:extLst>
          </p:cNvPr>
          <p:cNvSpPr txBox="1"/>
          <p:nvPr/>
        </p:nvSpPr>
        <p:spPr>
          <a:xfrm>
            <a:off x="10217624" y="6477000"/>
            <a:ext cx="18671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noProof="0" dirty="0">
                <a:solidFill>
                  <a:srgbClr val="FA908C"/>
                </a:solidFill>
                <a:latin typeface="Aptos Bold" panose="020B0004020202020204" charset="0"/>
              </a:rPr>
              <a:t>Image credit: Wikipedia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7778DA-D77F-0E68-D191-0246EA332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878" y="0"/>
            <a:ext cx="5506733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FDAA83-2893-94AB-6059-C6E2C51C325D}"/>
              </a:ext>
            </a:extLst>
          </p:cNvPr>
          <p:cNvSpPr txBox="1"/>
          <p:nvPr/>
        </p:nvSpPr>
        <p:spPr>
          <a:xfrm>
            <a:off x="7506269" y="3069928"/>
            <a:ext cx="3220871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33" b="1" i="1" dirty="0">
                <a:solidFill>
                  <a:srgbClr val="FA908C"/>
                </a:solidFill>
              </a:rPr>
              <a:t>The hospitality of Abraham</a:t>
            </a:r>
            <a:r>
              <a:rPr lang="en-GB" sz="2133" b="1" dirty="0">
                <a:solidFill>
                  <a:srgbClr val="FA908C"/>
                </a:solidFill>
              </a:rPr>
              <a:t> or </a:t>
            </a:r>
            <a:r>
              <a:rPr lang="en-GB" sz="2133" b="1" i="1" dirty="0">
                <a:solidFill>
                  <a:srgbClr val="FA908C"/>
                </a:solidFill>
              </a:rPr>
              <a:t>The Trinity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ED2256-D5F2-3BAC-5069-6E8FA8317D57}"/>
              </a:ext>
            </a:extLst>
          </p:cNvPr>
          <p:cNvSpPr txBox="1"/>
          <p:nvPr/>
        </p:nvSpPr>
        <p:spPr>
          <a:xfrm>
            <a:off x="7506269" y="3931343"/>
            <a:ext cx="29934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67" b="1" dirty="0">
                <a:solidFill>
                  <a:srgbClr val="FA908C"/>
                </a:solidFill>
              </a:rPr>
              <a:t>Andrei Rublev</a:t>
            </a:r>
          </a:p>
        </p:txBody>
      </p:sp>
    </p:spTree>
    <p:extLst>
      <p:ext uri="{BB962C8B-B14F-4D97-AF65-F5344CB8AC3E}">
        <p14:creationId xmlns:p14="http://schemas.microsoft.com/office/powerpoint/2010/main" val="1394925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1D236-70F3-2DCB-9E3C-DF3A3C406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field with trees in the background&#10;&#10;AI-generated content may be incorrect.">
            <a:extLst>
              <a:ext uri="{FF2B5EF4-FFF2-40B4-BE49-F238E27FC236}">
                <a16:creationId xmlns:a16="http://schemas.microsoft.com/office/drawing/2014/main" id="{5E94AABE-ABD2-762A-0EFD-82A8195CD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0"/>
          <a:stretch>
            <a:fillRect/>
          </a:stretch>
        </p:blipFill>
        <p:spPr>
          <a:xfrm>
            <a:off x="0" y="0"/>
            <a:ext cx="12172920" cy="6858000"/>
          </a:xfrm>
          <a:prstGeom prst="rect">
            <a:avLst/>
          </a:prstGeom>
        </p:spPr>
      </p:pic>
      <p:sp>
        <p:nvSpPr>
          <p:cNvPr id="18" name="TextBox 18">
            <a:extLst>
              <a:ext uri="{FF2B5EF4-FFF2-40B4-BE49-F238E27FC236}">
                <a16:creationId xmlns:a16="http://schemas.microsoft.com/office/drawing/2014/main" id="{0DC09742-20AF-52B7-0054-9C87F9EF6A8A}"/>
              </a:ext>
            </a:extLst>
          </p:cNvPr>
          <p:cNvSpPr txBox="1"/>
          <p:nvPr/>
        </p:nvSpPr>
        <p:spPr>
          <a:xfrm>
            <a:off x="3629768" y="3581400"/>
            <a:ext cx="4932464" cy="632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84"/>
              </a:lnSpc>
            </a:pPr>
            <a:r>
              <a:rPr lang="en-GB" sz="4800" b="1" noProof="0" dirty="0">
                <a:solidFill>
                  <a:srgbClr val="FFFFFF"/>
                </a:solidFill>
                <a:latin typeface="Aptos Bold" panose="020B0004020202020204" charset="0"/>
                <a:ea typeface="Akzidenz-Grotesk Bold"/>
                <a:cs typeface="Akzidenz-Grotesk Bold"/>
                <a:sym typeface="Akzidenz-Grotesk Bold"/>
              </a:rPr>
              <a:t>DISCUSS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7D945530-C546-7B36-650D-47672B57AB3B}"/>
              </a:ext>
            </a:extLst>
          </p:cNvPr>
          <p:cNvSpPr txBox="1"/>
          <p:nvPr/>
        </p:nvSpPr>
        <p:spPr>
          <a:xfrm>
            <a:off x="1840864" y="5063699"/>
            <a:ext cx="8510272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84"/>
              </a:lnSpc>
            </a:pPr>
            <a:r>
              <a:rPr lang="en-GB" sz="4000" b="1" dirty="0">
                <a:solidFill>
                  <a:srgbClr val="FFFFFF"/>
                </a:solidFill>
                <a:latin typeface="Aptos Bold" panose="020B0004020202020204" charset="0"/>
                <a:ea typeface="Akzidenz-Grotesk Bold"/>
                <a:cs typeface="Akzidenz-Grotesk Bold"/>
                <a:sym typeface="Akzidenz-Grotesk Bold"/>
              </a:rPr>
              <a:t>In </a:t>
            </a:r>
            <a:r>
              <a:rPr lang="en-GB" sz="4000" b="1" noProof="0" dirty="0">
                <a:solidFill>
                  <a:srgbClr val="FFFFFF"/>
                </a:solidFill>
                <a:latin typeface="Aptos Bold" panose="020B0004020202020204" charset="0"/>
                <a:ea typeface="Akzidenz-Grotesk Bold"/>
                <a:cs typeface="Akzidenz-Grotesk Bold"/>
                <a:sym typeface="Akzidenz-Grotesk Bold"/>
              </a:rPr>
              <a:t>small groups, please discuss: “How do we make room for others?”</a:t>
            </a:r>
          </a:p>
        </p:txBody>
      </p:sp>
    </p:spTree>
    <p:extLst>
      <p:ext uri="{BB962C8B-B14F-4D97-AF65-F5344CB8AC3E}">
        <p14:creationId xmlns:p14="http://schemas.microsoft.com/office/powerpoint/2010/main" val="2615781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712DE-1DE7-D50D-1136-1ADBAE028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field with trees in the background&#10;&#10;AI-generated content may be incorrect.">
            <a:extLst>
              <a:ext uri="{FF2B5EF4-FFF2-40B4-BE49-F238E27FC236}">
                <a16:creationId xmlns:a16="http://schemas.microsoft.com/office/drawing/2014/main" id="{526A68D4-29C3-625E-1DD0-0F1C3DB5E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0"/>
          <a:stretch>
            <a:fillRect/>
          </a:stretch>
        </p:blipFill>
        <p:spPr>
          <a:xfrm>
            <a:off x="0" y="0"/>
            <a:ext cx="12172920" cy="6858000"/>
          </a:xfrm>
          <a:prstGeom prst="rect">
            <a:avLst/>
          </a:prstGeom>
        </p:spPr>
      </p:pic>
      <p:sp>
        <p:nvSpPr>
          <p:cNvPr id="18" name="TextBox 18">
            <a:extLst>
              <a:ext uri="{FF2B5EF4-FFF2-40B4-BE49-F238E27FC236}">
                <a16:creationId xmlns:a16="http://schemas.microsoft.com/office/drawing/2014/main" id="{1CF3F9C1-18EE-232C-BEE5-AE2E987E6B39}"/>
              </a:ext>
            </a:extLst>
          </p:cNvPr>
          <p:cNvSpPr txBox="1"/>
          <p:nvPr/>
        </p:nvSpPr>
        <p:spPr>
          <a:xfrm>
            <a:off x="3629768" y="3581400"/>
            <a:ext cx="4932464" cy="632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84"/>
              </a:lnSpc>
            </a:pPr>
            <a:r>
              <a:rPr lang="en-GB" sz="4800" b="1" noProof="0" dirty="0">
                <a:solidFill>
                  <a:srgbClr val="FFFFFF"/>
                </a:solidFill>
                <a:latin typeface="Aptos Bold" panose="020B0004020202020204" charset="0"/>
                <a:ea typeface="Akzidenz-Grotesk Bold"/>
                <a:cs typeface="Akzidenz-Grotesk Bold"/>
                <a:sym typeface="Akzidenz-Grotesk Bold"/>
              </a:rPr>
              <a:t>PRAYER TIME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9B30D373-0169-B73B-3917-9E0BA5132EAB}"/>
              </a:ext>
            </a:extLst>
          </p:cNvPr>
          <p:cNvSpPr txBox="1"/>
          <p:nvPr/>
        </p:nvSpPr>
        <p:spPr>
          <a:xfrm>
            <a:off x="3581645" y="5127388"/>
            <a:ext cx="502871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84"/>
              </a:lnSpc>
            </a:pPr>
            <a:r>
              <a:rPr lang="en-GB" sz="4000" b="1" noProof="0" dirty="0">
                <a:solidFill>
                  <a:srgbClr val="FFFFFF"/>
                </a:solidFill>
                <a:latin typeface="Aptos Bold" panose="020B0004020202020204" charset="0"/>
                <a:ea typeface="Akzidenz-Grotesk Bold"/>
                <a:cs typeface="Akzidenz-Grotesk Bold"/>
                <a:sym typeface="Akzidenz-Grotesk Bold"/>
              </a:rPr>
              <a:t>Let us pray together, in silence or out loud.</a:t>
            </a:r>
          </a:p>
        </p:txBody>
      </p:sp>
    </p:spTree>
    <p:extLst>
      <p:ext uri="{BB962C8B-B14F-4D97-AF65-F5344CB8AC3E}">
        <p14:creationId xmlns:p14="http://schemas.microsoft.com/office/powerpoint/2010/main" val="4035048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8E9A8-0AC2-6B0B-45AE-667A45944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field with trees in the background&#10;&#10;AI-generated content may be incorrect.">
            <a:extLst>
              <a:ext uri="{FF2B5EF4-FFF2-40B4-BE49-F238E27FC236}">
                <a16:creationId xmlns:a16="http://schemas.microsoft.com/office/drawing/2014/main" id="{B802A010-5B4D-D2E3-E8F7-77367FB64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0"/>
          <a:stretch>
            <a:fillRect/>
          </a:stretch>
        </p:blipFill>
        <p:spPr>
          <a:xfrm>
            <a:off x="0" y="0"/>
            <a:ext cx="12172920" cy="6858000"/>
          </a:xfrm>
          <a:prstGeom prst="rect">
            <a:avLst/>
          </a:prstGeom>
        </p:spPr>
      </p:pic>
      <p:sp>
        <p:nvSpPr>
          <p:cNvPr id="18" name="TextBox 18">
            <a:extLst>
              <a:ext uri="{FF2B5EF4-FFF2-40B4-BE49-F238E27FC236}">
                <a16:creationId xmlns:a16="http://schemas.microsoft.com/office/drawing/2014/main" id="{368E5CF9-2364-5301-C11F-78D9EFBF77AA}"/>
              </a:ext>
            </a:extLst>
          </p:cNvPr>
          <p:cNvSpPr txBox="1"/>
          <p:nvPr/>
        </p:nvSpPr>
        <p:spPr>
          <a:xfrm>
            <a:off x="3629768" y="3581400"/>
            <a:ext cx="4932464" cy="632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784"/>
              </a:lnSpc>
            </a:pPr>
            <a:r>
              <a:rPr lang="en-GB" sz="4800" b="1" noProof="0" dirty="0">
                <a:solidFill>
                  <a:srgbClr val="FFFFFF"/>
                </a:solidFill>
                <a:latin typeface="Aptos Bold" panose="020B0004020202020204" charset="0"/>
                <a:ea typeface="Akzidenz-Grotesk Bold"/>
                <a:cs typeface="Akzidenz-Grotesk Bold"/>
                <a:sym typeface="Akzidenz-Grotesk Bold"/>
              </a:rPr>
              <a:t>The Lord’s Prayer</a:t>
            </a:r>
          </a:p>
        </p:txBody>
      </p:sp>
    </p:spTree>
    <p:extLst>
      <p:ext uri="{BB962C8B-B14F-4D97-AF65-F5344CB8AC3E}">
        <p14:creationId xmlns:p14="http://schemas.microsoft.com/office/powerpoint/2010/main" val="1399803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7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241C2C-245F-28FC-886D-84ABD6777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3426422-D00D-0B3F-C9D1-00142585E4D1}"/>
              </a:ext>
            </a:extLst>
          </p:cNvPr>
          <p:cNvSpPr/>
          <p:nvPr/>
        </p:nvSpPr>
        <p:spPr>
          <a:xfrm>
            <a:off x="0" y="3062101"/>
            <a:ext cx="7702753" cy="104411"/>
          </a:xfrm>
          <a:custGeom>
            <a:avLst/>
            <a:gdLst/>
            <a:ahLst/>
            <a:cxnLst/>
            <a:rect l="l" t="t" r="r" b="b"/>
            <a:pathLst>
              <a:path w="11554129" h="156617">
                <a:moveTo>
                  <a:pt x="0" y="0"/>
                </a:moveTo>
                <a:lnTo>
                  <a:pt x="11554129" y="0"/>
                </a:lnTo>
                <a:lnTo>
                  <a:pt x="11554129" y="156617"/>
                </a:lnTo>
                <a:lnTo>
                  <a:pt x="0" y="156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82122E4-6982-BF6C-E636-EBF42B96C019}"/>
              </a:ext>
            </a:extLst>
          </p:cNvPr>
          <p:cNvSpPr/>
          <p:nvPr/>
        </p:nvSpPr>
        <p:spPr>
          <a:xfrm>
            <a:off x="8727015" y="-42335"/>
            <a:ext cx="2656415" cy="6942665"/>
          </a:xfrm>
          <a:custGeom>
            <a:avLst/>
            <a:gdLst/>
            <a:ahLst/>
            <a:cxnLst/>
            <a:rect l="l" t="t" r="r" b="b"/>
            <a:pathLst>
              <a:path w="3984622" h="10413997">
                <a:moveTo>
                  <a:pt x="0" y="0"/>
                </a:moveTo>
                <a:lnTo>
                  <a:pt x="3984622" y="0"/>
                </a:lnTo>
                <a:lnTo>
                  <a:pt x="3984622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EDF3FBED-DDE2-8728-2F90-900CBB4266EB}"/>
              </a:ext>
            </a:extLst>
          </p:cNvPr>
          <p:cNvSpPr/>
          <p:nvPr/>
        </p:nvSpPr>
        <p:spPr>
          <a:xfrm>
            <a:off x="1186841" y="313200"/>
            <a:ext cx="1286407" cy="1286407"/>
          </a:xfrm>
          <a:custGeom>
            <a:avLst/>
            <a:gdLst/>
            <a:ahLst/>
            <a:cxnLst/>
            <a:rect l="l" t="t" r="r" b="b"/>
            <a:pathLst>
              <a:path w="1929611" h="1929611">
                <a:moveTo>
                  <a:pt x="0" y="0"/>
                </a:moveTo>
                <a:lnTo>
                  <a:pt x="1929611" y="0"/>
                </a:lnTo>
                <a:lnTo>
                  <a:pt x="1929611" y="1929610"/>
                </a:lnTo>
                <a:lnTo>
                  <a:pt x="0" y="19296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 noProof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14091F8-7D68-46AC-15BC-7608FC602D3F}"/>
              </a:ext>
            </a:extLst>
          </p:cNvPr>
          <p:cNvSpPr txBox="1"/>
          <p:nvPr/>
        </p:nvSpPr>
        <p:spPr>
          <a:xfrm>
            <a:off x="1047679" y="3784127"/>
            <a:ext cx="6425030" cy="1398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604"/>
              </a:lnSpc>
            </a:pPr>
            <a:r>
              <a:rPr lang="en-GB" sz="4003" b="1" i="1" dirty="0">
                <a:solidFill>
                  <a:srgbClr val="FA908C"/>
                </a:solidFill>
                <a:latin typeface="Aptos Bold"/>
                <a:ea typeface="Aptos Bold"/>
                <a:cs typeface="Aptos Bold"/>
                <a:sym typeface="Aptos Bold"/>
              </a:rPr>
              <a:t>New  online prayer space: </a:t>
            </a:r>
          </a:p>
          <a:p>
            <a:pPr algn="ctr">
              <a:lnSpc>
                <a:spcPts val="5604"/>
              </a:lnSpc>
            </a:pPr>
            <a:r>
              <a:rPr lang="en-GB" sz="3600" b="1" i="1" dirty="0">
                <a:solidFill>
                  <a:srgbClr val="FA908C"/>
                </a:solidFill>
                <a:latin typeface="Aptos Bold"/>
                <a:ea typeface="Aptos Bold"/>
                <a:cs typeface="Aptos Bold"/>
                <a:sym typeface="Aptos Bold"/>
              </a:rPr>
              <a:t>fill out our EOI form</a:t>
            </a:r>
            <a:endParaRPr lang="en-GB" sz="3600" b="1" i="1" noProof="0" dirty="0">
              <a:solidFill>
                <a:srgbClr val="FA908C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8541A5B-90BB-9118-F1AA-976CD09E4838}"/>
              </a:ext>
            </a:extLst>
          </p:cNvPr>
          <p:cNvSpPr txBox="1"/>
          <p:nvPr/>
        </p:nvSpPr>
        <p:spPr>
          <a:xfrm>
            <a:off x="604039" y="1768893"/>
            <a:ext cx="7320761" cy="896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7497"/>
              </a:lnSpc>
            </a:pPr>
            <a:r>
              <a:rPr lang="en-GB" sz="5355" b="1" dirty="0">
                <a:solidFill>
                  <a:srgbClr val="FFFFFF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Thank you for coming</a:t>
            </a:r>
            <a:endParaRPr lang="en-GB" sz="5355" b="1" noProof="0" dirty="0">
              <a:solidFill>
                <a:srgbClr val="FFFFFF"/>
              </a:solidFill>
              <a:latin typeface="Akzidenz-Grotesk Bold"/>
              <a:ea typeface="Akzidenz-Grotesk Bold"/>
              <a:cs typeface="Akzidenz-Grotesk Bold"/>
              <a:sym typeface="Akzidenz-Grotesk Bol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9A3E16-5650-45B2-F2ED-DC565493D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7" t="35245" r="24114" b="12982"/>
          <a:stretch>
            <a:fillRect/>
          </a:stretch>
        </p:blipFill>
        <p:spPr>
          <a:xfrm>
            <a:off x="8931557" y="3784127"/>
            <a:ext cx="2247331" cy="226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8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111c0eb-0720-438c-8b7f-594f2e72c27f">
      <Terms xmlns="http://schemas.microsoft.com/office/infopath/2007/PartnerControls"/>
    </lcf76f155ced4ddcb4097134ff3c332f>
    <TaxCatchAll xmlns="d917586c-8e5f-47fe-bf36-210493dfe7d7" xsi:nil="true"/>
    <_Flow_SignoffStatus xmlns="7111c0eb-0720-438c-8b7f-594f2e72c27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945BC7B82854428A89C4B16AA341EA" ma:contentTypeVersion="20" ma:contentTypeDescription="Create a new document." ma:contentTypeScope="" ma:versionID="e3c28de3769b840e762c5ccd129a4295">
  <xsd:schema xmlns:xsd="http://www.w3.org/2001/XMLSchema" xmlns:xs="http://www.w3.org/2001/XMLSchema" xmlns:p="http://schemas.microsoft.com/office/2006/metadata/properties" xmlns:ns2="7111c0eb-0720-438c-8b7f-594f2e72c27f" xmlns:ns3="d917586c-8e5f-47fe-bf36-210493dfe7d7" targetNamespace="http://schemas.microsoft.com/office/2006/metadata/properties" ma:root="true" ma:fieldsID="35e7a3879a74710ceb1d7f8d8cc8a702" ns2:_="" ns3:_="">
    <xsd:import namespace="7111c0eb-0720-438c-8b7f-594f2e72c27f"/>
    <xsd:import namespace="d917586c-8e5f-47fe-bf36-210493dfe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11c0eb-0720-438c-8b7f-594f2e72c2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918b09a-f137-4773-afa9-e5f9bfa50c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17586c-8e5f-47fe-bf36-210493dfe7d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bfb1ed-be86-485b-ac83-fb7b05747039}" ma:internalName="TaxCatchAll" ma:showField="CatchAllData" ma:web="d917586c-8e5f-47fe-bf36-210493dfe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59045D-1395-40C7-95B6-AA33F76B9E12}">
  <ds:schemaRefs>
    <ds:schemaRef ds:uri="http://schemas.microsoft.com/office/2006/metadata/properties"/>
    <ds:schemaRef ds:uri="http://schemas.microsoft.com/office/infopath/2007/PartnerControls"/>
    <ds:schemaRef ds:uri="7111c0eb-0720-438c-8b7f-594f2e72c27f"/>
    <ds:schemaRef ds:uri="d917586c-8e5f-47fe-bf36-210493dfe7d7"/>
  </ds:schemaRefs>
</ds:datastoreItem>
</file>

<file path=customXml/itemProps2.xml><?xml version="1.0" encoding="utf-8"?>
<ds:datastoreItem xmlns:ds="http://schemas.openxmlformats.org/officeDocument/2006/customXml" ds:itemID="{8000786F-6AA9-4182-8220-B0E5EA68FD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11c0eb-0720-438c-8b7f-594f2e72c27f"/>
    <ds:schemaRef ds:uri="d917586c-8e5f-47fe-bf36-210493dfe7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55143F-36A9-485F-87E1-001333B31C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9</cp:revision>
  <dcterms:created xsi:type="dcterms:W3CDTF">2026-09-30T11:59:44Z</dcterms:created>
  <dcterms:modified xsi:type="dcterms:W3CDTF">2026-09-30T12:00:59Z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0x01010049945BC7B82854428A89C4B16AA341EA</vt:lpwstr>
  </property>
  <property fmtid="{D5CDD505-2E9C-101B-9397-08002B2CF9AE}" pid="3" name="MediaServiceImageTags">
    <vt:lpwstr/>
  </property>
</Properties>
</file>